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9" r:id="rId1"/>
  </p:sldMasterIdLst>
  <p:notesMasterIdLst>
    <p:notesMasterId r:id="rId21"/>
  </p:notesMasterIdLst>
  <p:sldIdLst>
    <p:sldId id="256" r:id="rId2"/>
    <p:sldId id="257" r:id="rId3"/>
    <p:sldId id="279" r:id="rId4"/>
    <p:sldId id="280" r:id="rId5"/>
    <p:sldId id="276" r:id="rId6"/>
    <p:sldId id="258" r:id="rId7"/>
    <p:sldId id="275" r:id="rId8"/>
    <p:sldId id="260" r:id="rId9"/>
    <p:sldId id="261" r:id="rId10"/>
    <p:sldId id="277" r:id="rId11"/>
    <p:sldId id="278" r:id="rId12"/>
    <p:sldId id="262" r:id="rId13"/>
    <p:sldId id="263" r:id="rId14"/>
    <p:sldId id="264" r:id="rId15"/>
    <p:sldId id="265" r:id="rId16"/>
    <p:sldId id="266" r:id="rId17"/>
    <p:sldId id="272" r:id="rId18"/>
    <p:sldId id="273" r:id="rId19"/>
    <p:sldId id="274" r:id="rId20"/>
  </p:sldIdLst>
  <p:sldSz cx="8636000" cy="647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15:guide id="1" orient="horz" pos="2040" userDrawn="1">
          <p15:clr>
            <a:srgbClr val="A4A3A4"/>
          </p15:clr>
        </p15:guide>
        <p15:guide id="2" pos="2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ECDD"/>
          </a:solidFill>
        </a:fill>
      </a:tcStyle>
    </a:wholeTbl>
    <a:band2H>
      <a:tcTxStyle/>
      <a:tcStyle>
        <a:tcBdr/>
        <a:fill>
          <a:solidFill>
            <a:srgbClr val="E6F6EF"/>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E6"/>
          </a:solidFill>
        </a:fill>
      </a:tcStyle>
    </a:wholeTbl>
    <a:band2H>
      <a:tcTxStyle/>
      <a:tcStyle>
        <a:tcBdr/>
        <a:fill>
          <a:solidFill>
            <a:srgbClr val="E7E7F3"/>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198" autoAdjust="0"/>
  </p:normalViewPr>
  <p:slideViewPr>
    <p:cSldViewPr snapToGrid="0" showGuides="1">
      <p:cViewPr varScale="1">
        <p:scale>
          <a:sx n="120" d="100"/>
          <a:sy n="120" d="100"/>
        </p:scale>
        <p:origin x="2242" y="75"/>
      </p:cViewPr>
      <p:guideLst>
        <p:guide orient="horz" pos="2040"/>
        <p:guide pos="2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1143000" y="685800"/>
            <a:ext cx="4572000" cy="3429000"/>
          </a:xfrm>
          <a:prstGeom prst="rect">
            <a:avLst/>
          </a:prstGeom>
        </p:spPr>
        <p:txBody>
          <a:bodyPr/>
          <a:lstStyle/>
          <a:p>
            <a:endParaRPr/>
          </a:p>
        </p:txBody>
      </p:sp>
      <p:sp>
        <p:nvSpPr>
          <p:cNvPr id="245" name="Shape 2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49262" latinLnBrk="0">
      <a:spcBef>
        <a:spcPts val="400"/>
      </a:spcBef>
      <a:defRPr sz="1200">
        <a:latin typeface="+mj-lt"/>
        <a:ea typeface="+mj-ea"/>
        <a:cs typeface="+mj-cs"/>
        <a:sym typeface="Times New Roman"/>
      </a:defRPr>
    </a:lvl1pPr>
    <a:lvl2pPr indent="228600" defTabSz="449262" latinLnBrk="0">
      <a:spcBef>
        <a:spcPts val="400"/>
      </a:spcBef>
      <a:defRPr sz="1200">
        <a:latin typeface="+mj-lt"/>
        <a:ea typeface="+mj-ea"/>
        <a:cs typeface="+mj-cs"/>
        <a:sym typeface="Times New Roman"/>
      </a:defRPr>
    </a:lvl2pPr>
    <a:lvl3pPr indent="457200" defTabSz="449262" latinLnBrk="0">
      <a:spcBef>
        <a:spcPts val="400"/>
      </a:spcBef>
      <a:defRPr sz="1200">
        <a:latin typeface="+mj-lt"/>
        <a:ea typeface="+mj-ea"/>
        <a:cs typeface="+mj-cs"/>
        <a:sym typeface="Times New Roman"/>
      </a:defRPr>
    </a:lvl3pPr>
    <a:lvl4pPr indent="685800" defTabSz="449262" latinLnBrk="0">
      <a:spcBef>
        <a:spcPts val="400"/>
      </a:spcBef>
      <a:defRPr sz="1200">
        <a:latin typeface="+mj-lt"/>
        <a:ea typeface="+mj-ea"/>
        <a:cs typeface="+mj-cs"/>
        <a:sym typeface="Times New Roman"/>
      </a:defRPr>
    </a:lvl4pPr>
    <a:lvl5pPr indent="914400" defTabSz="449262" latinLnBrk="0">
      <a:spcBef>
        <a:spcPts val="400"/>
      </a:spcBef>
      <a:defRPr sz="1200">
        <a:latin typeface="+mj-lt"/>
        <a:ea typeface="+mj-ea"/>
        <a:cs typeface="+mj-cs"/>
        <a:sym typeface="Times New Roman"/>
      </a:defRPr>
    </a:lvl5pPr>
    <a:lvl6pPr indent="1143000" defTabSz="449262" latinLnBrk="0">
      <a:spcBef>
        <a:spcPts val="400"/>
      </a:spcBef>
      <a:defRPr sz="1200">
        <a:latin typeface="+mj-lt"/>
        <a:ea typeface="+mj-ea"/>
        <a:cs typeface="+mj-cs"/>
        <a:sym typeface="Times New Roman"/>
      </a:defRPr>
    </a:lvl6pPr>
    <a:lvl7pPr indent="1371600" defTabSz="449262" latinLnBrk="0">
      <a:spcBef>
        <a:spcPts val="400"/>
      </a:spcBef>
      <a:defRPr sz="1200">
        <a:latin typeface="+mj-lt"/>
        <a:ea typeface="+mj-ea"/>
        <a:cs typeface="+mj-cs"/>
        <a:sym typeface="Times New Roman"/>
      </a:defRPr>
    </a:lvl7pPr>
    <a:lvl8pPr indent="1600200" defTabSz="449262" latinLnBrk="0">
      <a:spcBef>
        <a:spcPts val="400"/>
      </a:spcBef>
      <a:defRPr sz="1200">
        <a:latin typeface="+mj-lt"/>
        <a:ea typeface="+mj-ea"/>
        <a:cs typeface="+mj-cs"/>
        <a:sym typeface="Times New Roman"/>
      </a:defRPr>
    </a:lvl8pPr>
    <a:lvl9pPr indent="1828800" defTabSz="449262" latinLnBrk="0">
      <a:spcBef>
        <a:spcPts val="400"/>
      </a:spcBef>
      <a:defRPr sz="1200">
        <a:latin typeface="+mj-lt"/>
        <a:ea typeface="+mj-ea"/>
        <a:cs typeface="+mj-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t>Die Feedback-Runde ist als Zwischendurch-Evaluation gedacht, weil man die Evaluationsergebnisse zum Seminar erst am Ende des Seminars kriegt und dann ist es zu spät noch was zu verändern (danke Uni Kiel). </a:t>
            </a:r>
          </a:p>
          <a:p>
            <a:r>
              <a:t>Ich hab ein paar Mental-Health-Fragen eingebaut, weil nie irgendwer die Studis fragt, wie sie klarkommen. Und es sind ja noch kleine Studis.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noRot="1" noChangeAspect="1"/>
          </p:cNvSpPr>
          <p:nvPr>
            <p:ph type="sldImg"/>
          </p:nvPr>
        </p:nvSpPr>
        <p:spPr>
          <a:prstGeom prst="rect">
            <a:avLst/>
          </a:prstGeom>
        </p:spPr>
        <p:txBody>
          <a:bodyPr/>
          <a:lstStyle/>
          <a:p>
            <a:endParaRPr/>
          </a:p>
        </p:txBody>
      </p:sp>
      <p:sp>
        <p:nvSpPr>
          <p:cNvPr id="281" name="Shape 281"/>
          <p:cNvSpPr>
            <a:spLocks noGrp="1"/>
          </p:cNvSpPr>
          <p:nvPr>
            <p:ph type="body" sz="quarter" idx="1"/>
          </p:nvPr>
        </p:nvSpPr>
        <p:spPr>
          <a:prstGeom prst="rect">
            <a:avLst/>
          </a:prstGeom>
        </p:spPr>
        <p:txBody>
          <a:bodyPr/>
          <a:lstStyle/>
          <a:p>
            <a:endParaRPr/>
          </a:p>
          <a:p>
            <a:r>
              <a:t>Was gehört zu meinem Körper ist auch a-priori-Wissen, z.B. habe ich einen hohen Hut auf und wie tief muss ich mich bücken, wenn ich unter einem Türrahmen durchgehe. Anderes Beispiel: Wenn man Auto fährt, weiß man, wo das Auto endet und kann es entsprechend lenken, das gleiche passiert beim Fahrrad-Fahren oder wenn man einen Hammer gezielt schwingt. In dem Fall wird das Fortbewegungsmittel oder Werkzeug zu einer Verlängerung des eigenen Körpers.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endParaRPr dirty="0"/>
          </a:p>
          <a:p>
            <a:r>
              <a:rPr dirty="0"/>
              <a:t>Die Pinocchio-Illusion (</a:t>
            </a:r>
            <a:r>
              <a:rPr dirty="0" err="1"/>
              <a:t>auch</a:t>
            </a:r>
            <a:r>
              <a:rPr dirty="0"/>
              <a:t> Pinocchio-</a:t>
            </a:r>
            <a:r>
              <a:rPr dirty="0" err="1"/>
              <a:t>Effekt</a:t>
            </a:r>
            <a:r>
              <a:rPr dirty="0"/>
              <a:t>) </a:t>
            </a:r>
            <a:r>
              <a:rPr dirty="0" err="1"/>
              <a:t>ist</a:t>
            </a:r>
            <a:r>
              <a:rPr dirty="0"/>
              <a:t> </a:t>
            </a:r>
            <a:r>
              <a:rPr dirty="0" err="1"/>
              <a:t>eine</a:t>
            </a:r>
            <a:r>
              <a:rPr dirty="0"/>
              <a:t> </a:t>
            </a:r>
            <a:r>
              <a:rPr dirty="0" err="1"/>
              <a:t>Sinnestäuschung</a:t>
            </a:r>
            <a:r>
              <a:rPr dirty="0"/>
              <a:t>, die </a:t>
            </a:r>
            <a:r>
              <a:rPr dirty="0" err="1"/>
              <a:t>durch</a:t>
            </a:r>
            <a:r>
              <a:rPr dirty="0"/>
              <a:t> </a:t>
            </a:r>
            <a:r>
              <a:rPr dirty="0" err="1"/>
              <a:t>Irritationen</a:t>
            </a:r>
            <a:r>
              <a:rPr dirty="0"/>
              <a:t> </a:t>
            </a:r>
            <a:r>
              <a:rPr dirty="0" err="1"/>
              <a:t>verschiedener</a:t>
            </a:r>
            <a:r>
              <a:rPr dirty="0"/>
              <a:t> </a:t>
            </a:r>
            <a:r>
              <a:rPr dirty="0" err="1"/>
              <a:t>Muskelgruppen</a:t>
            </a:r>
            <a:r>
              <a:rPr dirty="0"/>
              <a:t> </a:t>
            </a:r>
            <a:r>
              <a:rPr dirty="0" err="1"/>
              <a:t>durch</a:t>
            </a:r>
            <a:r>
              <a:rPr dirty="0"/>
              <a:t> Vibration </a:t>
            </a:r>
            <a:r>
              <a:rPr dirty="0" err="1"/>
              <a:t>im</a:t>
            </a:r>
            <a:r>
              <a:rPr dirty="0"/>
              <a:t> Experiment </a:t>
            </a:r>
            <a:r>
              <a:rPr dirty="0" err="1"/>
              <a:t>ausgelöst</a:t>
            </a:r>
            <a:r>
              <a:rPr dirty="0"/>
              <a:t> </a:t>
            </a:r>
            <a:r>
              <a:rPr dirty="0" err="1"/>
              <a:t>werden</a:t>
            </a:r>
            <a:r>
              <a:rPr dirty="0"/>
              <a:t> </a:t>
            </a:r>
            <a:r>
              <a:rPr dirty="0" err="1"/>
              <a:t>kann</a:t>
            </a:r>
            <a:r>
              <a:rPr dirty="0"/>
              <a:t>, und </a:t>
            </a:r>
            <a:r>
              <a:rPr dirty="0" err="1"/>
              <a:t>eine</a:t>
            </a:r>
            <a:r>
              <a:rPr dirty="0"/>
              <a:t> </a:t>
            </a:r>
            <a:r>
              <a:rPr dirty="0" err="1"/>
              <a:t>vorübergehende</a:t>
            </a:r>
            <a:r>
              <a:rPr dirty="0"/>
              <a:t> </a:t>
            </a:r>
            <a:r>
              <a:rPr dirty="0" err="1"/>
              <a:t>Störung</a:t>
            </a:r>
            <a:r>
              <a:rPr dirty="0"/>
              <a:t> der </a:t>
            </a:r>
            <a:r>
              <a:rPr dirty="0" err="1"/>
              <a:t>Tiefensensibilität</a:t>
            </a:r>
            <a:r>
              <a:rPr dirty="0"/>
              <a:t> und </a:t>
            </a:r>
            <a:r>
              <a:rPr dirty="0" err="1"/>
              <a:t>damit</a:t>
            </a:r>
            <a:r>
              <a:rPr dirty="0"/>
              <a:t> des </a:t>
            </a:r>
            <a:r>
              <a:rPr dirty="0" err="1"/>
              <a:t>Lageempfindens</a:t>
            </a:r>
            <a:r>
              <a:rPr dirty="0"/>
              <a:t> </a:t>
            </a:r>
            <a:r>
              <a:rPr dirty="0" err="1"/>
              <a:t>einzelner</a:t>
            </a:r>
            <a:r>
              <a:rPr dirty="0"/>
              <a:t> </a:t>
            </a:r>
            <a:r>
              <a:rPr dirty="0" err="1"/>
              <a:t>Körperteile</a:t>
            </a:r>
            <a:r>
              <a:rPr dirty="0"/>
              <a:t> </a:t>
            </a:r>
            <a:r>
              <a:rPr dirty="0" err="1"/>
              <a:t>bewirkt</a:t>
            </a:r>
            <a:r>
              <a:rPr dirty="0"/>
              <a:t>.</a:t>
            </a:r>
          </a:p>
          <a:p>
            <a:r>
              <a:rPr dirty="0" err="1"/>
              <a:t>Beispielsweise</a:t>
            </a:r>
            <a:r>
              <a:rPr dirty="0"/>
              <a:t> </a:t>
            </a:r>
            <a:r>
              <a:rPr dirty="0" err="1"/>
              <a:t>können</a:t>
            </a:r>
            <a:r>
              <a:rPr dirty="0"/>
              <a:t> </a:t>
            </a:r>
            <a:r>
              <a:rPr dirty="0" err="1"/>
              <a:t>Personen</a:t>
            </a:r>
            <a:r>
              <a:rPr dirty="0"/>
              <a:t>, die </a:t>
            </a:r>
            <a:r>
              <a:rPr dirty="0" err="1"/>
              <a:t>sich</a:t>
            </a:r>
            <a:r>
              <a:rPr dirty="0"/>
              <a:t> </a:t>
            </a:r>
            <a:r>
              <a:rPr dirty="0" err="1"/>
              <a:t>mit</a:t>
            </a:r>
            <a:r>
              <a:rPr dirty="0"/>
              <a:t> </a:t>
            </a:r>
            <a:r>
              <a:rPr dirty="0" err="1"/>
              <a:t>verbundenen</a:t>
            </a:r>
            <a:r>
              <a:rPr dirty="0"/>
              <a:t> </a:t>
            </a:r>
            <a:r>
              <a:rPr dirty="0" err="1"/>
              <a:t>Augen</a:t>
            </a:r>
            <a:r>
              <a:rPr dirty="0"/>
              <a:t> an die </a:t>
            </a:r>
            <a:r>
              <a:rPr dirty="0" err="1"/>
              <a:t>eigene</a:t>
            </a:r>
            <a:r>
              <a:rPr dirty="0"/>
              <a:t> </a:t>
            </a:r>
            <a:r>
              <a:rPr dirty="0" err="1"/>
              <a:t>Nase</a:t>
            </a:r>
            <a:r>
              <a:rPr dirty="0"/>
              <a:t> </a:t>
            </a:r>
            <a:r>
              <a:rPr dirty="0" err="1"/>
              <a:t>fassen</a:t>
            </a:r>
            <a:r>
              <a:rPr dirty="0"/>
              <a:t>, </a:t>
            </a:r>
            <a:r>
              <a:rPr dirty="0" err="1"/>
              <a:t>bei</a:t>
            </a:r>
            <a:r>
              <a:rPr dirty="0"/>
              <a:t> </a:t>
            </a:r>
            <a:r>
              <a:rPr dirty="0" err="1"/>
              <a:t>gleichzeitig</a:t>
            </a:r>
            <a:r>
              <a:rPr dirty="0"/>
              <a:t> </a:t>
            </a:r>
            <a:r>
              <a:rPr dirty="0" err="1"/>
              <a:t>ausgelösten</a:t>
            </a:r>
            <a:r>
              <a:rPr dirty="0"/>
              <a:t> </a:t>
            </a:r>
            <a:r>
              <a:rPr dirty="0" err="1"/>
              <a:t>Vibrationen</a:t>
            </a:r>
            <a:r>
              <a:rPr dirty="0"/>
              <a:t> am </a:t>
            </a:r>
            <a:r>
              <a:rPr dirty="0" err="1"/>
              <a:t>Bizeps</a:t>
            </a:r>
            <a:r>
              <a:rPr dirty="0"/>
              <a:t> </a:t>
            </a:r>
            <a:r>
              <a:rPr dirty="0" err="1"/>
              <a:t>desselben</a:t>
            </a:r>
            <a:r>
              <a:rPr dirty="0"/>
              <a:t> </a:t>
            </a:r>
            <a:r>
              <a:rPr dirty="0" err="1"/>
              <a:t>Armes</a:t>
            </a:r>
            <a:r>
              <a:rPr dirty="0"/>
              <a:t> das </a:t>
            </a:r>
            <a:r>
              <a:rPr dirty="0" err="1"/>
              <a:t>Gefühl</a:t>
            </a:r>
            <a:r>
              <a:rPr dirty="0"/>
              <a:t> </a:t>
            </a:r>
            <a:r>
              <a:rPr dirty="0" err="1"/>
              <a:t>haben</a:t>
            </a:r>
            <a:r>
              <a:rPr dirty="0"/>
              <a:t>, </a:t>
            </a:r>
            <a:r>
              <a:rPr dirty="0" err="1"/>
              <a:t>ihre</a:t>
            </a:r>
            <a:r>
              <a:rPr dirty="0"/>
              <a:t> </a:t>
            </a:r>
            <a:r>
              <a:rPr dirty="0" err="1"/>
              <a:t>Nase</a:t>
            </a:r>
            <a:r>
              <a:rPr dirty="0"/>
              <a:t> sei bis </a:t>
            </a:r>
            <a:r>
              <a:rPr dirty="0" err="1"/>
              <a:t>zu</a:t>
            </a:r>
            <a:r>
              <a:rPr dirty="0"/>
              <a:t> 30 cm lang. Das </a:t>
            </a:r>
            <a:r>
              <a:rPr dirty="0" err="1"/>
              <a:t>funktioniert</a:t>
            </a:r>
            <a:r>
              <a:rPr dirty="0"/>
              <a:t> </a:t>
            </a:r>
            <a:r>
              <a:rPr dirty="0" err="1"/>
              <a:t>auch</a:t>
            </a:r>
            <a:r>
              <a:rPr dirty="0"/>
              <a:t>, </a:t>
            </a:r>
            <a:r>
              <a:rPr dirty="0" err="1"/>
              <a:t>wenn</a:t>
            </a:r>
            <a:r>
              <a:rPr dirty="0"/>
              <a:t> die Person </a:t>
            </a:r>
            <a:r>
              <a:rPr dirty="0" err="1"/>
              <a:t>mit</a:t>
            </a:r>
            <a:r>
              <a:rPr dirty="0"/>
              <a:t> den </a:t>
            </a:r>
            <a:r>
              <a:rPr dirty="0" err="1"/>
              <a:t>verbundenen</a:t>
            </a:r>
            <a:r>
              <a:rPr dirty="0"/>
              <a:t> </a:t>
            </a:r>
            <a:r>
              <a:rPr dirty="0" err="1"/>
              <a:t>Augen</a:t>
            </a:r>
            <a:r>
              <a:rPr dirty="0"/>
              <a:t> </a:t>
            </a:r>
            <a:r>
              <a:rPr dirty="0" err="1"/>
              <a:t>einer</a:t>
            </a:r>
            <a:r>
              <a:rPr dirty="0"/>
              <a:t> </a:t>
            </a:r>
            <a:r>
              <a:rPr dirty="0" err="1"/>
              <a:t>anderen</a:t>
            </a:r>
            <a:r>
              <a:rPr dirty="0"/>
              <a:t> Person, die </a:t>
            </a:r>
            <a:r>
              <a:rPr dirty="0" err="1"/>
              <a:t>vor</a:t>
            </a:r>
            <a:r>
              <a:rPr dirty="0"/>
              <a:t> </a:t>
            </a:r>
            <a:r>
              <a:rPr dirty="0" err="1"/>
              <a:t>ihr</a:t>
            </a:r>
            <a:r>
              <a:rPr dirty="0"/>
              <a:t> </a:t>
            </a:r>
            <a:r>
              <a:rPr dirty="0" err="1"/>
              <a:t>steht</a:t>
            </a:r>
            <a:r>
              <a:rPr dirty="0"/>
              <a:t>, an die </a:t>
            </a:r>
            <a:r>
              <a:rPr dirty="0" err="1"/>
              <a:t>Nase</a:t>
            </a:r>
            <a:r>
              <a:rPr dirty="0"/>
              <a:t> </a:t>
            </a:r>
            <a:r>
              <a:rPr dirty="0" err="1"/>
              <a:t>fasst</a:t>
            </a:r>
            <a:r>
              <a:rPr dirty="0"/>
              <a:t>.</a:t>
            </a:r>
          </a:p>
          <a:p>
            <a:r>
              <a:rPr dirty="0" err="1"/>
              <a:t>Warum</a:t>
            </a:r>
            <a:r>
              <a:rPr dirty="0"/>
              <a:t> </a:t>
            </a:r>
            <a:r>
              <a:rPr dirty="0" err="1"/>
              <a:t>passiert</a:t>
            </a:r>
            <a:r>
              <a:rPr dirty="0"/>
              <a:t> das? </a:t>
            </a:r>
            <a:r>
              <a:rPr dirty="0" err="1"/>
              <a:t>Durch</a:t>
            </a:r>
            <a:r>
              <a:rPr dirty="0"/>
              <a:t> die Vibration am </a:t>
            </a:r>
            <a:r>
              <a:rPr dirty="0" err="1"/>
              <a:t>Bizeps</a:t>
            </a:r>
            <a:r>
              <a:rPr dirty="0"/>
              <a:t> </a:t>
            </a:r>
            <a:r>
              <a:rPr dirty="0" err="1"/>
              <a:t>entsteht</a:t>
            </a:r>
            <a:r>
              <a:rPr dirty="0"/>
              <a:t> der </a:t>
            </a:r>
            <a:r>
              <a:rPr dirty="0" err="1"/>
              <a:t>Eindruck</a:t>
            </a:r>
            <a:r>
              <a:rPr dirty="0"/>
              <a:t>, der </a:t>
            </a:r>
            <a:r>
              <a:rPr dirty="0" err="1"/>
              <a:t>Muskel</a:t>
            </a:r>
            <a:r>
              <a:rPr dirty="0"/>
              <a:t> </a:t>
            </a:r>
            <a:r>
              <a:rPr dirty="0" err="1"/>
              <a:t>wäre</a:t>
            </a:r>
            <a:r>
              <a:rPr dirty="0"/>
              <a:t> </a:t>
            </a:r>
            <a:r>
              <a:rPr dirty="0" err="1"/>
              <a:t>angespannt</a:t>
            </a:r>
            <a:r>
              <a:rPr dirty="0"/>
              <a:t>, was er ja </a:t>
            </a:r>
            <a:r>
              <a:rPr dirty="0" err="1"/>
              <a:t>nur</a:t>
            </a:r>
            <a:r>
              <a:rPr dirty="0"/>
              <a:t> </a:t>
            </a:r>
            <a:r>
              <a:rPr dirty="0" err="1"/>
              <a:t>ist</a:t>
            </a:r>
            <a:r>
              <a:rPr dirty="0"/>
              <a:t>, </a:t>
            </a:r>
            <a:r>
              <a:rPr dirty="0" err="1"/>
              <a:t>wenn</a:t>
            </a:r>
            <a:r>
              <a:rPr dirty="0"/>
              <a:t> ich </a:t>
            </a:r>
            <a:r>
              <a:rPr dirty="0" err="1"/>
              <a:t>meinen</a:t>
            </a:r>
            <a:r>
              <a:rPr dirty="0"/>
              <a:t> Arm </a:t>
            </a:r>
            <a:r>
              <a:rPr dirty="0" err="1"/>
              <a:t>Richtung</a:t>
            </a:r>
            <a:r>
              <a:rPr dirty="0"/>
              <a:t> </a:t>
            </a:r>
            <a:r>
              <a:rPr dirty="0" err="1"/>
              <a:t>Nase</a:t>
            </a:r>
            <a:r>
              <a:rPr dirty="0"/>
              <a:t> </a:t>
            </a:r>
            <a:r>
              <a:rPr dirty="0" err="1"/>
              <a:t>abknicke</a:t>
            </a:r>
            <a:r>
              <a:rPr dirty="0"/>
              <a:t>. </a:t>
            </a:r>
            <a:r>
              <a:rPr dirty="0" err="1"/>
              <a:t>Ist</a:t>
            </a:r>
            <a:r>
              <a:rPr dirty="0"/>
              <a:t> er </a:t>
            </a:r>
            <a:r>
              <a:rPr dirty="0" err="1"/>
              <a:t>aber</a:t>
            </a:r>
            <a:r>
              <a:rPr dirty="0"/>
              <a:t> gar </a:t>
            </a:r>
            <a:r>
              <a:rPr dirty="0" err="1"/>
              <a:t>nicht</a:t>
            </a:r>
            <a:r>
              <a:rPr dirty="0"/>
              <a:t>, </a:t>
            </a:r>
            <a:r>
              <a:rPr dirty="0" err="1"/>
              <a:t>dadurch</a:t>
            </a:r>
            <a:r>
              <a:rPr dirty="0"/>
              <a:t> </a:t>
            </a:r>
            <a:r>
              <a:rPr dirty="0" err="1"/>
              <a:t>entsteht</a:t>
            </a:r>
            <a:r>
              <a:rPr dirty="0"/>
              <a:t> der </a:t>
            </a:r>
            <a:r>
              <a:rPr dirty="0" err="1"/>
              <a:t>Eindruck</a:t>
            </a:r>
            <a:r>
              <a:rPr dirty="0"/>
              <a:t>, die </a:t>
            </a:r>
            <a:r>
              <a:rPr dirty="0" err="1"/>
              <a:t>eigene</a:t>
            </a:r>
            <a:r>
              <a:rPr dirty="0"/>
              <a:t> </a:t>
            </a:r>
            <a:r>
              <a:rPr dirty="0" err="1"/>
              <a:t>Nase</a:t>
            </a:r>
            <a:r>
              <a:rPr dirty="0"/>
              <a:t> </a:t>
            </a:r>
            <a:r>
              <a:rPr dirty="0" err="1"/>
              <a:t>wäre</a:t>
            </a:r>
            <a:r>
              <a:rPr dirty="0"/>
              <a:t> </a:t>
            </a:r>
            <a:r>
              <a:rPr dirty="0" err="1"/>
              <a:t>sehr</a:t>
            </a:r>
            <a:r>
              <a:rPr dirty="0"/>
              <a:t> lang.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t>Alternativ kann man sich auch hinter eine andere Person setzen und sich selbst und der anderen Person über die Nase streichen. Bitte nicht im Bus machen, Menschen finden das vielleicht komisch. Wenn es funktioniert hat man das Gefühl, man hätte eine sehr lange Nase.</a:t>
            </a:r>
          </a:p>
          <a:p>
            <a:endParaRPr/>
          </a:p>
          <a:p>
            <a:r>
              <a:t>Andere Nasen-Illusion: </a:t>
            </a:r>
          </a:p>
          <a:p>
            <a:r>
              <a:t>Man kann auch den Mittel- und Ringfinger von einer Hand überkreuzen und dann mit den überkreuzten Fingern über die Nase fahren, sodass der Nasenrücken zwischen den Fingern liegt. In einigen Fällen fühlt es sich an als hätte man 2 Nasen oder eine offene, umgekehrte Nase. Lustigerweise ist das übrigens auch das US-amerikanische Gang-Handzeichen für „Westside“, insofern sollte man damit vorsichtig sein, wenn man in Los Angeles unterwegs ist.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a:spLocks noGrp="1" noRot="1" noChangeAspect="1"/>
          </p:cNvSpPr>
          <p:nvPr>
            <p:ph type="sldImg"/>
          </p:nvPr>
        </p:nvSpPr>
        <p:spPr>
          <a:prstGeom prst="rect">
            <a:avLst/>
          </a:prstGeom>
        </p:spPr>
        <p:txBody>
          <a:bodyPr/>
          <a:lstStyle/>
          <a:p>
            <a:endParaRPr/>
          </a:p>
        </p:txBody>
      </p:sp>
      <p:sp>
        <p:nvSpPr>
          <p:cNvPr id="362" name="Shape 362"/>
          <p:cNvSpPr>
            <a:spLocks noGrp="1"/>
          </p:cNvSpPr>
          <p:nvPr>
            <p:ph type="body" sz="quarter" idx="1"/>
          </p:nvPr>
        </p:nvSpPr>
        <p:spPr>
          <a:prstGeom prst="rect">
            <a:avLst/>
          </a:prstGeom>
        </p:spPr>
        <p:txBody>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elfoli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40E06B-49C8-4375-A726-D02F897FD7D6}"/>
              </a:ext>
            </a:extLst>
          </p:cNvPr>
          <p:cNvSpPr/>
          <p:nvPr/>
        </p:nvSpPr>
        <p:spPr>
          <a:xfrm>
            <a:off x="0" y="1"/>
            <a:ext cx="8636000" cy="903886"/>
          </a:xfrm>
          <a:prstGeom prst="rect">
            <a:avLst/>
          </a:prstGeom>
          <a:solidFill>
            <a:srgbClr val="6AACD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449262"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20" name="Bild 3" descr="Bild 3">
            <a:extLst>
              <a:ext uri="{FF2B5EF4-FFF2-40B4-BE49-F238E27FC236}">
                <a16:creationId xmlns:a16="http://schemas.microsoft.com/office/drawing/2014/main" id="{2370FBA3-EC39-4CEF-8DF6-C856A4CF7B0A}"/>
              </a:ext>
            </a:extLst>
          </p:cNvPr>
          <p:cNvPicPr>
            <a:picLocks noChangeAspect="1"/>
          </p:cNvPicPr>
          <p:nvPr/>
        </p:nvPicPr>
        <p:blipFill>
          <a:blip r:embed="rId2"/>
          <a:stretch>
            <a:fillRect/>
          </a:stretch>
        </p:blipFill>
        <p:spPr>
          <a:xfrm>
            <a:off x="822651" y="1297423"/>
            <a:ext cx="6990697" cy="4652303"/>
          </a:xfrm>
          <a:prstGeom prst="rect">
            <a:avLst/>
          </a:prstGeom>
          <a:ln w="12700">
            <a:miter lim="400000"/>
          </a:ln>
        </p:spPr>
      </p:pic>
      <p:pic>
        <p:nvPicPr>
          <p:cNvPr id="22" name="Picture 2">
            <a:extLst>
              <a:ext uri="{FF2B5EF4-FFF2-40B4-BE49-F238E27FC236}">
                <a16:creationId xmlns:a16="http://schemas.microsoft.com/office/drawing/2014/main" id="{610472E3-00E9-466C-9BC2-F9D2E44059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1939" y="102535"/>
            <a:ext cx="1602701" cy="801351"/>
          </a:xfrm>
          <a:prstGeom prst="rect">
            <a:avLst/>
          </a:prstGeom>
          <a:noFill/>
          <a:extLst>
            <a:ext uri="{909E8E84-426E-40DD-AFC4-6F175D3DCCD1}">
              <a14:hiddenFill xmlns:a14="http://schemas.microsoft.com/office/drawing/2010/main">
                <a:solidFill>
                  <a:srgbClr val="FFFFFF"/>
                </a:solidFill>
              </a14:hiddenFill>
            </a:ext>
          </a:extLst>
        </p:spPr>
      </p:pic>
      <p:sp>
        <p:nvSpPr>
          <p:cNvPr id="37" name="Psy_B_7-2: funktionelle Neuroanatomie, Merle Schuckart (schuckart@psychologie.uni-kiel.de), WiSe 2021/2022">
            <a:extLst>
              <a:ext uri="{FF2B5EF4-FFF2-40B4-BE49-F238E27FC236}">
                <a16:creationId xmlns:a16="http://schemas.microsoft.com/office/drawing/2014/main" id="{60C269E3-D784-4B22-AD66-1B25C2145DB5}"/>
              </a:ext>
            </a:extLst>
          </p:cNvPr>
          <p:cNvSpPr txBox="1"/>
          <p:nvPr/>
        </p:nvSpPr>
        <p:spPr>
          <a:xfrm>
            <a:off x="0" y="6211288"/>
            <a:ext cx="8636000" cy="265712"/>
          </a:xfrm>
          <a:prstGeom prst="rect">
            <a:avLst/>
          </a:prstGeom>
          <a:solidFill>
            <a:srgbClr val="6AACDA"/>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noAutofit/>
          </a:bodyPr>
          <a:lstStyle>
            <a:lvl1pPr algn="ctr">
              <a:defRPr sz="1000">
                <a:solidFill>
                  <a:schemeClr val="accent3">
                    <a:lumOff val="44000"/>
                  </a:schemeClr>
                </a:solidFill>
                <a:latin typeface="Gill Sans"/>
                <a:ea typeface="Gill Sans"/>
                <a:cs typeface="Gill Sans"/>
                <a:sym typeface="Gill Sans"/>
              </a:defRPr>
            </a:lvl1pPr>
          </a:lstStyle>
          <a:p>
            <a:r>
              <a:rPr dirty="0">
                <a:latin typeface="Segoe UI" panose="020B0502040204020203" pitchFamily="34" charset="0"/>
                <a:ea typeface="Roboto Light" panose="02000000000000000000" pitchFamily="2" charset="0"/>
                <a:cs typeface="Segoe UI" panose="020B0502040204020203" pitchFamily="34" charset="0"/>
              </a:rPr>
              <a:t>Psy_B_7-2: </a:t>
            </a:r>
            <a:r>
              <a:rPr dirty="0" err="1">
                <a:latin typeface="Segoe UI" panose="020B0502040204020203" pitchFamily="34" charset="0"/>
                <a:ea typeface="Roboto Light" panose="02000000000000000000" pitchFamily="2" charset="0"/>
                <a:cs typeface="Segoe UI" panose="020B0502040204020203" pitchFamily="34" charset="0"/>
              </a:rPr>
              <a:t>funktionelle</a:t>
            </a:r>
            <a:r>
              <a:rPr dirty="0">
                <a:latin typeface="Segoe UI" panose="020B0502040204020203" pitchFamily="34" charset="0"/>
                <a:ea typeface="Roboto Light" panose="02000000000000000000" pitchFamily="2" charset="0"/>
                <a:cs typeface="Segoe UI" panose="020B0502040204020203" pitchFamily="34" charset="0"/>
              </a:rPr>
              <a:t> </a:t>
            </a:r>
            <a:r>
              <a:rPr dirty="0" err="1">
                <a:latin typeface="Segoe UI" panose="020B0502040204020203" pitchFamily="34" charset="0"/>
                <a:ea typeface="Roboto Light" panose="02000000000000000000" pitchFamily="2" charset="0"/>
                <a:cs typeface="Segoe UI" panose="020B0502040204020203" pitchFamily="34" charset="0"/>
              </a:rPr>
              <a:t>Neuroanatomie</a:t>
            </a:r>
            <a:r>
              <a:rPr dirty="0">
                <a:latin typeface="Segoe UI" panose="020B0502040204020203" pitchFamily="34" charset="0"/>
                <a:ea typeface="Roboto Light" panose="02000000000000000000" pitchFamily="2" charset="0"/>
                <a:cs typeface="Segoe UI" panose="020B0502040204020203" pitchFamily="34" charset="0"/>
              </a:rPr>
              <a:t>, </a:t>
            </a:r>
            <a:r>
              <a:rPr lang="de-DE" dirty="0">
                <a:latin typeface="Segoe UI" panose="020B0502040204020203" pitchFamily="34" charset="0"/>
                <a:ea typeface="Roboto Light" panose="02000000000000000000" pitchFamily="2" charset="0"/>
                <a:cs typeface="Segoe UI" panose="020B0502040204020203" pitchFamily="34" charset="0"/>
              </a:rPr>
              <a:t>Julius Welzel </a:t>
            </a:r>
            <a:r>
              <a:rPr dirty="0">
                <a:latin typeface="Segoe UI" panose="020B0502040204020203" pitchFamily="34" charset="0"/>
                <a:ea typeface="Roboto Light" panose="02000000000000000000" pitchFamily="2" charset="0"/>
                <a:cs typeface="Segoe UI" panose="020B0502040204020203" pitchFamily="34" charset="0"/>
              </a:rPr>
              <a:t>(</a:t>
            </a:r>
            <a:r>
              <a:rPr lang="de-DE" dirty="0" err="1">
                <a:latin typeface="Segoe UI" panose="020B0502040204020203" pitchFamily="34" charset="0"/>
                <a:ea typeface="Roboto Light" panose="02000000000000000000" pitchFamily="2" charset="0"/>
                <a:cs typeface="Segoe UI" panose="020B0502040204020203" pitchFamily="34" charset="0"/>
              </a:rPr>
              <a:t>j.welzel@neurologie</a:t>
            </a:r>
            <a:r>
              <a:rPr dirty="0">
                <a:latin typeface="Segoe UI" panose="020B0502040204020203" pitchFamily="34" charset="0"/>
                <a:ea typeface="Roboto Light" panose="02000000000000000000" pitchFamily="2" charset="0"/>
                <a:cs typeface="Segoe UI" panose="020B0502040204020203" pitchFamily="34" charset="0"/>
              </a:rPr>
              <a:t>.uni-kiel.de), </a:t>
            </a:r>
            <a:r>
              <a:rPr lang="de-DE" dirty="0" err="1">
                <a:latin typeface="Segoe UI" panose="020B0502040204020203" pitchFamily="34" charset="0"/>
                <a:ea typeface="Roboto Light" panose="02000000000000000000" pitchFamily="2" charset="0"/>
                <a:cs typeface="Segoe UI" panose="020B0502040204020203" pitchFamily="34" charset="0"/>
              </a:rPr>
              <a:t>SoSe</a:t>
            </a:r>
            <a:r>
              <a:rPr dirty="0">
                <a:latin typeface="Segoe UI" panose="020B0502040204020203" pitchFamily="34" charset="0"/>
                <a:ea typeface="Roboto Light" panose="02000000000000000000" pitchFamily="2" charset="0"/>
                <a:cs typeface="Segoe UI" panose="020B0502040204020203" pitchFamily="34" charset="0"/>
              </a:rPr>
              <a:t> </a:t>
            </a:r>
            <a:r>
              <a:rPr lang="de-DE" dirty="0">
                <a:latin typeface="Segoe UI" panose="020B0502040204020203" pitchFamily="34" charset="0"/>
                <a:ea typeface="Roboto Light" panose="02000000000000000000" pitchFamily="2" charset="0"/>
                <a:cs typeface="Segoe UI" panose="020B0502040204020203" pitchFamily="34" charset="0"/>
              </a:rPr>
              <a:t>2022</a:t>
            </a:r>
            <a:endParaRPr dirty="0">
              <a:latin typeface="Segoe UI" panose="020B0502040204020203" pitchFamily="34" charset="0"/>
              <a:ea typeface="Roboto Light" panose="02000000000000000000" pitchFamily="2" charset="0"/>
              <a:cs typeface="Segoe UI" panose="020B0502040204020203" pitchFamily="34" charset="0"/>
            </a:endParaRPr>
          </a:p>
        </p:txBody>
      </p:sp>
    </p:spTree>
    <p:extLst>
      <p:ext uri="{BB962C8B-B14F-4D97-AF65-F5344CB8AC3E}">
        <p14:creationId xmlns:p14="http://schemas.microsoft.com/office/powerpoint/2010/main" val="68128940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el und Inhalt">
    <p:bg>
      <p:bgRef idx="1001">
        <a:schemeClr val="bg1"/>
      </p:bgRef>
    </p:bg>
    <p:spTree>
      <p:nvGrpSpPr>
        <p:cNvPr id="1" name=""/>
        <p:cNvGrpSpPr/>
        <p:nvPr/>
      </p:nvGrpSpPr>
      <p:grpSpPr>
        <a:xfrm>
          <a:off x="0" y="0"/>
          <a:ext cx="0" cy="0"/>
          <a:chOff x="0" y="0"/>
          <a:chExt cx="0" cy="0"/>
        </a:xfrm>
      </p:grpSpPr>
      <p:sp>
        <p:nvSpPr>
          <p:cNvPr id="44" name="Textebene 1…"/>
          <p:cNvSpPr txBox="1">
            <a:spLocks noGrp="1"/>
          </p:cNvSpPr>
          <p:nvPr>
            <p:ph type="body" idx="1"/>
          </p:nvPr>
        </p:nvSpPr>
        <p:spPr>
          <a:xfrm>
            <a:off x="431800" y="1628274"/>
            <a:ext cx="7773989" cy="4355431"/>
          </a:xfrm>
          <a:prstGeom prst="rect">
            <a:avLst/>
          </a:prstGeom>
        </p:spPr>
        <p:txBody>
          <a:bodyPr>
            <a:normAutofit/>
          </a:bodyPr>
          <a:lstStyle>
            <a:lvl1pPr marL="0" indent="0">
              <a:buFont typeface="Arial" panose="020B0604020202020204" pitchFamily="34" charset="0"/>
              <a:buNone/>
              <a:defRPr sz="2400">
                <a:latin typeface="Segoe UI" panose="020B0502040204020203" pitchFamily="34" charset="0"/>
                <a:ea typeface="Roboto Light" panose="02000000000000000000" pitchFamily="2" charset="0"/>
                <a:cs typeface="Segoe UI" panose="020B0502040204020203" pitchFamily="34" charset="0"/>
              </a:defRPr>
            </a:lvl1pPr>
            <a:lvl2pPr marL="342900" indent="0">
              <a:buFont typeface="Arial" panose="020B0604020202020204" pitchFamily="34" charset="0"/>
              <a:buNone/>
              <a:defRPr sz="2000">
                <a:latin typeface="Segoe UI" panose="020B0502040204020203" pitchFamily="34" charset="0"/>
                <a:ea typeface="Roboto Light" panose="02000000000000000000" pitchFamily="2" charset="0"/>
                <a:cs typeface="Segoe UI" panose="020B0502040204020203" pitchFamily="34" charset="0"/>
              </a:defRPr>
            </a:lvl2pPr>
            <a:lvl3pPr marL="342900" indent="0">
              <a:buFont typeface="Arial" panose="020B0604020202020204" pitchFamily="34" charset="0"/>
              <a:buNone/>
              <a:defRPr sz="2000">
                <a:latin typeface="Segoe UI" panose="020B0502040204020203" pitchFamily="34" charset="0"/>
                <a:ea typeface="Roboto Light" panose="02000000000000000000" pitchFamily="2" charset="0"/>
                <a:cs typeface="Segoe UI" panose="020B0502040204020203" pitchFamily="34" charset="0"/>
              </a:defRPr>
            </a:lvl3pPr>
            <a:lvl4pPr marL="342900" indent="0">
              <a:buFont typeface="Arial" panose="020B0604020202020204" pitchFamily="34" charset="0"/>
              <a:buNone/>
              <a:defRPr sz="1600">
                <a:latin typeface="Segoe UI" panose="020B0502040204020203" pitchFamily="34" charset="0"/>
                <a:ea typeface="Roboto Light" panose="02000000000000000000" pitchFamily="2" charset="0"/>
                <a:cs typeface="Segoe UI" panose="020B0502040204020203" pitchFamily="34" charset="0"/>
              </a:defRPr>
            </a:lvl4pPr>
            <a:lvl5pPr marL="342900" indent="0">
              <a:buFont typeface="Arial" panose="020B0604020202020204" pitchFamily="34" charset="0"/>
              <a:buNone/>
              <a:defRPr sz="1600">
                <a:latin typeface="Segoe UI" panose="020B0502040204020203" pitchFamily="34" charset="0"/>
                <a:ea typeface="Roboto Light" panose="02000000000000000000" pitchFamily="2" charset="0"/>
                <a:cs typeface="Segoe UI" panose="020B0502040204020203" pitchFamily="34" charset="0"/>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iteltext">
            <a:extLst>
              <a:ext uri="{FF2B5EF4-FFF2-40B4-BE49-F238E27FC236}">
                <a16:creationId xmlns:a16="http://schemas.microsoft.com/office/drawing/2014/main" id="{2071BE8A-D113-4E53-842D-B3D217214649}"/>
              </a:ext>
            </a:extLst>
          </p:cNvPr>
          <p:cNvSpPr txBox="1">
            <a:spLocks noGrp="1"/>
          </p:cNvSpPr>
          <p:nvPr>
            <p:ph type="title" hasCustomPrompt="1"/>
          </p:nvPr>
        </p:nvSpPr>
        <p:spPr>
          <a:xfrm>
            <a:off x="0" y="7938"/>
            <a:ext cx="7186863" cy="815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0" tIns="0" rIns="0" bIns="0" anchor="ctr">
            <a:normAutofit/>
          </a:bodyPr>
          <a:lstStyle>
            <a:lvl1pPr algn="l">
              <a:defRPr sz="4400" b="0">
                <a:solidFill>
                  <a:schemeClr val="bg1"/>
                </a:solidFill>
                <a:latin typeface="Franklin Gothic Medium Cond" panose="020B0606030402020204" pitchFamily="34" charset="0"/>
                <a:ea typeface="Roboto Condensed" panose="02000000000000000000" pitchFamily="2" charset="0"/>
                <a:cs typeface="Segoe UI" panose="020B0502040204020203" pitchFamily="34" charset="0"/>
              </a:defRPr>
            </a:lvl1pPr>
          </a:lstStyle>
          <a:p>
            <a:r>
              <a:rPr dirty="0" err="1"/>
              <a:t>Titeltext</a:t>
            </a:r>
            <a:endParaRPr dirty="0"/>
          </a:p>
        </p:txBody>
      </p:sp>
      <p:sp>
        <p:nvSpPr>
          <p:cNvPr id="7" name="Textebene 1…">
            <a:extLst>
              <a:ext uri="{FF2B5EF4-FFF2-40B4-BE49-F238E27FC236}">
                <a16:creationId xmlns:a16="http://schemas.microsoft.com/office/drawing/2014/main" id="{8A72FC62-B953-483A-B644-C72419AB1682}"/>
              </a:ext>
            </a:extLst>
          </p:cNvPr>
          <p:cNvSpPr txBox="1">
            <a:spLocks noGrp="1"/>
          </p:cNvSpPr>
          <p:nvPr>
            <p:ph type="body" idx="10"/>
          </p:nvPr>
        </p:nvSpPr>
        <p:spPr>
          <a:xfrm>
            <a:off x="431005" y="6112042"/>
            <a:ext cx="7773989" cy="357020"/>
          </a:xfrm>
          <a:prstGeom prst="rect">
            <a:avLst/>
          </a:prstGeom>
        </p:spPr>
        <p:txBody>
          <a:bodyPr anchor="ctr">
            <a:noAutofit/>
          </a:bodyPr>
          <a:lstStyle>
            <a:lvl1pPr algn="ctr">
              <a:defRPr sz="1050">
                <a:solidFill>
                  <a:schemeClr val="tx2"/>
                </a:solidFill>
                <a:latin typeface="Roboto Light" panose="02000000000000000000" pitchFamily="2" charset="0"/>
                <a:ea typeface="Roboto Light" panose="02000000000000000000" pitchFamily="2" charset="0"/>
              </a:defRPr>
            </a:lvl1pPr>
            <a:lvl2pPr>
              <a:defRPr sz="900">
                <a:solidFill>
                  <a:schemeClr val="tx2"/>
                </a:solidFill>
                <a:latin typeface="Roboto Light" panose="02000000000000000000" pitchFamily="2" charset="0"/>
                <a:ea typeface="Roboto Light" panose="02000000000000000000" pitchFamily="2" charset="0"/>
              </a:defRPr>
            </a:lvl2pPr>
            <a:lvl3pPr>
              <a:defRPr sz="900">
                <a:solidFill>
                  <a:schemeClr val="tx2"/>
                </a:solidFill>
                <a:latin typeface="Roboto Light" panose="02000000000000000000" pitchFamily="2" charset="0"/>
                <a:ea typeface="Roboto Light" panose="02000000000000000000" pitchFamily="2" charset="0"/>
              </a:defRPr>
            </a:lvl3pPr>
            <a:lvl4pPr>
              <a:defRPr sz="900">
                <a:solidFill>
                  <a:schemeClr val="tx2"/>
                </a:solidFill>
                <a:latin typeface="Roboto Light" panose="02000000000000000000" pitchFamily="2" charset="0"/>
                <a:ea typeface="Roboto Light" panose="02000000000000000000" pitchFamily="2" charset="0"/>
              </a:defRPr>
            </a:lvl4pPr>
            <a:lvl5pPr>
              <a:defRPr sz="900">
                <a:solidFill>
                  <a:schemeClr val="tx2"/>
                </a:solidFill>
                <a:latin typeface="Roboto Light" panose="02000000000000000000" pitchFamily="2" charset="0"/>
                <a:ea typeface="Roboto Light" panose="02000000000000000000" pitchFamily="2" charset="0"/>
              </a:defRPr>
            </a:lvl5pPr>
          </a:lstStyle>
          <a:p>
            <a:pPr lvl="0"/>
            <a:r>
              <a:rPr lang="en-US"/>
              <a:t>Click to edit Master text styles</a:t>
            </a:r>
          </a:p>
        </p:txBody>
      </p:sp>
    </p:spTree>
    <p:extLst>
      <p:ext uri="{BB962C8B-B14F-4D97-AF65-F5344CB8AC3E}">
        <p14:creationId xmlns:p14="http://schemas.microsoft.com/office/powerpoint/2010/main" val="3939743980"/>
      </p:ext>
    </p:extLst>
  </p:cSld>
  <p:clrMapOvr>
    <a:overrideClrMapping bg1="lt1" tx1="dk1" bg2="lt2" tx2="dk2" accent1="accent1" accent2="accent2" accent3="accent3" accent4="accent4" accent5="accent5" accent6="accent6" hlink="hlink" folHlink="folHlink"/>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cSld name="Abschnittsüberschrift">
    <p:spTree>
      <p:nvGrpSpPr>
        <p:cNvPr id="1" name=""/>
        <p:cNvGrpSpPr/>
        <p:nvPr/>
      </p:nvGrpSpPr>
      <p:grpSpPr>
        <a:xfrm>
          <a:off x="0" y="0"/>
          <a:ext cx="0" cy="0"/>
          <a:chOff x="0" y="0"/>
          <a:chExt cx="0" cy="0"/>
        </a:xfrm>
      </p:grpSpPr>
      <p:sp>
        <p:nvSpPr>
          <p:cNvPr id="52" name="Titeltext"/>
          <p:cNvSpPr txBox="1">
            <a:spLocks noGrp="1"/>
          </p:cNvSpPr>
          <p:nvPr>
            <p:ph type="title"/>
          </p:nvPr>
        </p:nvSpPr>
        <p:spPr>
          <a:xfrm>
            <a:off x="682625" y="4164012"/>
            <a:ext cx="7345364" cy="1287463"/>
          </a:xfrm>
          <a:prstGeom prst="rect">
            <a:avLst/>
          </a:prstGeom>
        </p:spPr>
        <p:txBody>
          <a:bodyPr anchor="t"/>
          <a:lstStyle>
            <a:lvl1pPr algn="l">
              <a:defRPr sz="4000" b="1" cap="all">
                <a:latin typeface="Franklin Gothic Medium Cond" panose="020B0606030402020204" pitchFamily="34" charset="0"/>
                <a:cs typeface="Segoe UI" panose="020B0502040204020203" pitchFamily="34" charset="0"/>
              </a:defRPr>
            </a:lvl1pPr>
          </a:lstStyle>
          <a:p>
            <a:r>
              <a:rPr lang="en-US"/>
              <a:t>Click to edit Master title style</a:t>
            </a:r>
            <a:endParaRPr/>
          </a:p>
        </p:txBody>
      </p:sp>
    </p:spTree>
    <p:extLst>
      <p:ext uri="{BB962C8B-B14F-4D97-AF65-F5344CB8AC3E}">
        <p14:creationId xmlns:p14="http://schemas.microsoft.com/office/powerpoint/2010/main" val="14589051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enutzerdefiniertes Layout">
    <p:spTree>
      <p:nvGrpSpPr>
        <p:cNvPr id="1" name=""/>
        <p:cNvGrpSpPr/>
        <p:nvPr/>
      </p:nvGrpSpPr>
      <p:grpSpPr>
        <a:xfrm>
          <a:off x="0" y="0"/>
          <a:ext cx="0" cy="0"/>
          <a:chOff x="0" y="0"/>
          <a:chExt cx="0" cy="0"/>
        </a:xfrm>
      </p:grpSpPr>
      <p:sp>
        <p:nvSpPr>
          <p:cNvPr id="126" name="Titeltext"/>
          <p:cNvSpPr txBox="1">
            <a:spLocks noGrp="1"/>
          </p:cNvSpPr>
          <p:nvPr>
            <p:ph type="title"/>
          </p:nvPr>
        </p:nvSpPr>
        <p:spPr>
          <a:prstGeom prst="rect">
            <a:avLst/>
          </a:prstGeom>
        </p:spPr>
        <p:txBody>
          <a:bodyPr/>
          <a:lstStyle/>
          <a:p>
            <a:r>
              <a:rPr lang="en-US"/>
              <a:t>Click to edit Master title style</a:t>
            </a:r>
            <a:endParaRPr/>
          </a:p>
        </p:txBody>
      </p:sp>
      <p:sp>
        <p:nvSpPr>
          <p:cNvPr id="127"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85862607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el und Inhalt">
    <p:spTree>
      <p:nvGrpSpPr>
        <p:cNvPr id="1" name=""/>
        <p:cNvGrpSpPr/>
        <p:nvPr/>
      </p:nvGrpSpPr>
      <p:grpSpPr>
        <a:xfrm>
          <a:off x="0" y="0"/>
          <a:ext cx="0" cy="0"/>
          <a:chOff x="0" y="0"/>
          <a:chExt cx="0" cy="0"/>
        </a:xfrm>
      </p:grpSpPr>
      <p:sp>
        <p:nvSpPr>
          <p:cNvPr id="154" name="Foliennummer"/>
          <p:cNvSpPr txBox="1">
            <a:spLocks noGrp="1"/>
          </p:cNvSpPr>
          <p:nvPr>
            <p:ph type="sldNum" sz="quarter" idx="2"/>
          </p:nvPr>
        </p:nvSpPr>
        <p:spPr>
          <a:xfrm>
            <a:off x="8275703" y="6079981"/>
            <a:ext cx="358414" cy="370841"/>
          </a:xfrm>
          <a:prstGeom prst="rect">
            <a:avLst/>
          </a:prstGeom>
        </p:spPr>
        <p:txBody>
          <a:bodyPr anchor="t"/>
          <a:lstStyle>
            <a:lvl1pPr algn="l">
              <a:defRPr sz="1800">
                <a:solidFill>
                  <a:srgbClr val="000000"/>
                </a:solidFill>
                <a:latin typeface="D-DIN"/>
                <a:ea typeface="D-DIN"/>
                <a:cs typeface="D-DIN"/>
                <a:sym typeface="D-DIN"/>
              </a:defRPr>
            </a:lvl1pPr>
          </a:lstStyle>
          <a:p>
            <a:fld id="{86CB4B4D-7CA3-9044-876B-883B54F8677D}" type="slidenum">
              <a:rPr lang="en-GB" smtClean="0"/>
              <a:t>‹#›</a:t>
            </a:fld>
            <a:endParaRPr lang="en-GB"/>
          </a:p>
        </p:txBody>
      </p:sp>
      <p:sp>
        <p:nvSpPr>
          <p:cNvPr id="155" name="Titeltext"/>
          <p:cNvSpPr txBox="1">
            <a:spLocks noGrp="1"/>
          </p:cNvSpPr>
          <p:nvPr>
            <p:ph type="title"/>
          </p:nvPr>
        </p:nvSpPr>
        <p:spPr>
          <a:xfrm>
            <a:off x="431800" y="143742"/>
            <a:ext cx="5616774" cy="864097"/>
          </a:xfrm>
          <a:prstGeom prst="rect">
            <a:avLst/>
          </a:prstGeom>
        </p:spPr>
        <p:txBody>
          <a:bodyPr anchor="b"/>
          <a:lstStyle>
            <a:lvl1pPr algn="l">
              <a:defRPr sz="2400" b="1">
                <a:solidFill>
                  <a:schemeClr val="accent3">
                    <a:lumOff val="44000"/>
                  </a:schemeClr>
                </a:solidFill>
              </a:defRPr>
            </a:lvl1pPr>
          </a:lstStyle>
          <a:p>
            <a:r>
              <a:rPr lang="en-US"/>
              <a:t>Click to edit Master title style</a:t>
            </a:r>
            <a:endParaRPr/>
          </a:p>
        </p:txBody>
      </p:sp>
      <p:sp>
        <p:nvSpPr>
          <p:cNvPr id="156" name="Textebene 1…"/>
          <p:cNvSpPr txBox="1">
            <a:spLocks noGrp="1"/>
          </p:cNvSpPr>
          <p:nvPr>
            <p:ph type="body" idx="1"/>
          </p:nvPr>
        </p:nvSpPr>
        <p:spPr>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9471498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sp>
        <p:nvSpPr>
          <p:cNvPr id="34" name="Titeltext"/>
          <p:cNvSpPr txBox="1">
            <a:spLocks noGrp="1"/>
          </p:cNvSpPr>
          <p:nvPr>
            <p:ph type="title"/>
          </p:nvPr>
        </p:nvSpPr>
        <p:spPr>
          <a:xfrm>
            <a:off x="647700" y="2012950"/>
            <a:ext cx="7345364" cy="1389063"/>
          </a:xfrm>
          <a:prstGeom prst="rect">
            <a:avLst/>
          </a:prstGeom>
        </p:spPr>
        <p:txBody>
          <a:bodyPr/>
          <a:lstStyle/>
          <a:p>
            <a:r>
              <a:rPr lang="en-US"/>
              <a:t>Click to edit Master title style</a:t>
            </a:r>
            <a:endParaRPr/>
          </a:p>
        </p:txBody>
      </p:sp>
      <p:sp>
        <p:nvSpPr>
          <p:cNvPr id="35" name="Textebene 1…"/>
          <p:cNvSpPr txBox="1">
            <a:spLocks noGrp="1"/>
          </p:cNvSpPr>
          <p:nvPr>
            <p:ph type="body" sz="quarter" idx="1"/>
          </p:nvPr>
        </p:nvSpPr>
        <p:spPr>
          <a:xfrm>
            <a:off x="1295400" y="3671887"/>
            <a:ext cx="6049963" cy="1655763"/>
          </a:xfrm>
          <a:prstGeom prst="rect">
            <a:avLst/>
          </a:prstGeom>
        </p:spPr>
        <p:txBody>
          <a:bodyPr/>
          <a:lstStyle>
            <a:lvl1pPr marL="0" indent="0" algn="ctr"/>
            <a:lvl2pPr marL="0" indent="457200" algn="ctr"/>
            <a:lvl3pPr marL="0" indent="914400" algn="ctr"/>
            <a:lvl4pPr marL="0" indent="1371600" algn="ctr"/>
            <a:lvl5pPr marL="0" indent="1828800" algn="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6"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27180642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1F461B7-B46D-44F8-BFD6-5CD3C659BC68}"/>
              </a:ext>
            </a:extLst>
          </p:cNvPr>
          <p:cNvSpPr/>
          <p:nvPr/>
        </p:nvSpPr>
        <p:spPr>
          <a:xfrm>
            <a:off x="0" y="-136459"/>
            <a:ext cx="8636000" cy="1044000"/>
          </a:xfrm>
          <a:prstGeom prst="rect">
            <a:avLst/>
          </a:prstGeom>
          <a:solidFill>
            <a:srgbClr val="6AACD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49262"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1026" name="Picture 2">
            <a:extLst>
              <a:ext uri="{FF2B5EF4-FFF2-40B4-BE49-F238E27FC236}">
                <a16:creationId xmlns:a16="http://schemas.microsoft.com/office/drawing/2014/main" id="{7814CF5C-75C6-4A79-9127-7B69CAED01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11939" y="638839"/>
            <a:ext cx="1602701" cy="801351"/>
          </a:xfrm>
          <a:prstGeom prst="rect">
            <a:avLst/>
          </a:prstGeom>
          <a:noFill/>
          <a:extLst>
            <a:ext uri="{909E8E84-426E-40DD-AFC4-6F175D3DCCD1}">
              <a14:hiddenFill xmlns:a14="http://schemas.microsoft.com/office/drawing/2010/main">
                <a:solidFill>
                  <a:srgbClr val="FFFFFF"/>
                </a:solidFill>
              </a14:hiddenFill>
            </a:ext>
          </a:extLst>
        </p:spPr>
      </p:pic>
      <p:sp>
        <p:nvSpPr>
          <p:cNvPr id="8" name="Titeltext">
            <a:extLst>
              <a:ext uri="{FF2B5EF4-FFF2-40B4-BE49-F238E27FC236}">
                <a16:creationId xmlns:a16="http://schemas.microsoft.com/office/drawing/2014/main" id="{2FC70008-E482-4022-95A0-6C63F4AFFAAC}"/>
              </a:ext>
            </a:extLst>
          </p:cNvPr>
          <p:cNvSpPr txBox="1">
            <a:spLocks/>
          </p:cNvSpPr>
          <p:nvPr/>
        </p:nvSpPr>
        <p:spPr>
          <a:xfrm>
            <a:off x="0" y="-13786"/>
            <a:ext cx="7186863" cy="815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0" tIns="0" rIns="0" bIns="0" anchor="ctr">
            <a:normAutofit/>
          </a:bodyPr>
          <a:lstStyle>
            <a:lvl1pPr marL="0" marR="0" indent="0" algn="l" defTabSz="449262" rtl="0" eaLnBrk="1" latinLnBrk="0" hangingPunct="1">
              <a:lnSpc>
                <a:spcPct val="100000"/>
              </a:lnSpc>
              <a:spcBef>
                <a:spcPts val="0"/>
              </a:spcBef>
              <a:spcAft>
                <a:spcPts val="0"/>
              </a:spcAft>
              <a:buClrTx/>
              <a:buSzTx/>
              <a:buFontTx/>
              <a:buNone/>
              <a:tabLst/>
              <a:defRPr sz="4400" b="0" i="0" u="none" strike="noStrike" cap="none" spc="0" baseline="0">
                <a:solidFill>
                  <a:schemeClr val="bg1"/>
                </a:solidFill>
                <a:uFillTx/>
                <a:latin typeface="Franklin Gothic Medium Cond" panose="020B0606030402020204" pitchFamily="34" charset="0"/>
                <a:ea typeface="Roboto Condensed" panose="02000000000000000000" pitchFamily="2" charset="0"/>
                <a:cs typeface="Segoe UI" panose="020B0502040204020203" pitchFamily="34" charset="0"/>
                <a:sym typeface="D-DIN"/>
              </a:defRPr>
            </a:lvl1pPr>
            <a:lvl2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2pPr>
            <a:lvl3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3pPr>
            <a:lvl4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4pPr>
            <a:lvl5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5pPr>
            <a:lvl6pPr marL="0" marR="0" indent="22860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6pPr>
            <a:lvl7pPr marL="0" marR="0" indent="27432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7pPr>
            <a:lvl8pPr marL="0" marR="0" indent="32004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8pPr>
            <a:lvl9pPr marL="0" marR="0" indent="36576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9pPr>
          </a:lstStyle>
          <a:p>
            <a:endParaRPr lang="en-GB" dirty="0"/>
          </a:p>
        </p:txBody>
      </p:sp>
    </p:spTree>
    <p:extLst>
      <p:ext uri="{BB962C8B-B14F-4D97-AF65-F5344CB8AC3E}">
        <p14:creationId xmlns:p14="http://schemas.microsoft.com/office/powerpoint/2010/main" val="130112595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Lst>
  <p:transition spd="med"/>
  <p:txStyles>
    <p:titleStyle>
      <a:lvl1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1pPr>
      <a:lvl2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2pPr>
      <a:lvl3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3pPr>
      <a:lvl4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4pPr>
      <a:lvl5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5pPr>
      <a:lvl6pPr marL="0" marR="0" indent="22860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6pPr>
      <a:lvl7pPr marL="0" marR="0" indent="27432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7pPr>
      <a:lvl8pPr marL="0" marR="0" indent="32004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8pPr>
      <a:lvl9pPr marL="0" marR="0" indent="36576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9pPr>
    </p:titleStyle>
    <p:bodyStyle>
      <a:lvl1pPr marL="342900" marR="0" indent="-3429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1pPr>
      <a:lvl2pPr marL="342900" marR="0" indent="114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2pPr>
      <a:lvl3pPr marL="342900" marR="0" indent="571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3pPr>
      <a:lvl4pPr marL="342900" marR="0" indent="1028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4pPr>
      <a:lvl5pPr marL="342900" marR="0" indent="14859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5pPr>
      <a:lvl6pPr marL="342900" marR="0" indent="19431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6pPr>
      <a:lvl7pPr marL="342900" marR="0" indent="2400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7pPr>
      <a:lvl8pPr marL="342900" marR="0" indent="2857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8pPr>
      <a:lvl9pPr marL="342900" marR="0" indent="3314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9pPr>
    </p:bodyStyle>
    <p:otherStyle>
      <a:lvl1pPr marL="0" marR="0" indent="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 name="Bild 3" descr="Bild 3"/>
          <p:cNvPicPr>
            <a:picLocks noChangeAspect="1"/>
          </p:cNvPicPr>
          <p:nvPr/>
        </p:nvPicPr>
        <p:blipFill>
          <a:blip r:embed="rId2"/>
          <a:stretch>
            <a:fillRect/>
          </a:stretch>
        </p:blipFill>
        <p:spPr>
          <a:xfrm>
            <a:off x="694531" y="1295870"/>
            <a:ext cx="7251701" cy="4826001"/>
          </a:xfrm>
          <a:prstGeom prst="rect">
            <a:avLst/>
          </a:prstGeom>
          <a:ln w="12700">
            <a:miter lim="400000"/>
          </a:ln>
        </p:spPr>
      </p:pic>
      <p:sp>
        <p:nvSpPr>
          <p:cNvPr id="248" name="Foliennummer"/>
          <p:cNvSpPr txBox="1">
            <a:spLocks noGrp="1"/>
          </p:cNvSpPr>
          <p:nvPr>
            <p:ph type="sldNum" sz="quarter" idx="4294967295"/>
          </p:nvPr>
        </p:nvSpPr>
        <p:spPr>
          <a:xfrm>
            <a:off x="8447088" y="6137275"/>
            <a:ext cx="188912" cy="2651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t"/>
          <a:lstStyle/>
          <a:p>
            <a:fld id="{86CB4B4D-7CA3-9044-876B-883B54F8677D}" type="slidenum">
              <a:t>1</a:t>
            </a:fld>
            <a:endParaRPr/>
          </a:p>
        </p:txBody>
      </p:sp>
      <p:sp>
        <p:nvSpPr>
          <p:cNvPr id="249" name="Rechteck"/>
          <p:cNvSpPr/>
          <p:nvPr/>
        </p:nvSpPr>
        <p:spPr>
          <a:xfrm rot="16200000">
            <a:off x="4186037" y="2009216"/>
            <a:ext cx="286452" cy="8628618"/>
          </a:xfrm>
          <a:prstGeom prst="rect">
            <a:avLst/>
          </a:prstGeom>
          <a:solidFill>
            <a:srgbClr val="6AACDA"/>
          </a:solidFill>
          <a:ln w="25400">
            <a:solidFill>
              <a:srgbClr val="6AACDA"/>
            </a:solidFill>
          </a:ln>
        </p:spPr>
        <p:txBody>
          <a:bodyPr lIns="45719" rIns="45719"/>
          <a:lstStyle/>
          <a:p>
            <a:endParaRPr/>
          </a:p>
        </p:txBody>
      </p:sp>
      <p:sp>
        <p:nvSpPr>
          <p:cNvPr id="250" name="Psy_B_7-2: funktionelle Neuroanatomie, Merle Schuckart (schuckart@psychologie.uni-kiel.de), WiSe 21/22"/>
          <p:cNvSpPr txBox="1"/>
          <p:nvPr/>
        </p:nvSpPr>
        <p:spPr>
          <a:xfrm>
            <a:off x="743032" y="6213840"/>
            <a:ext cx="7408654"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WiSe 21/22</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A034A0-B032-3652-7D29-F6C924A5D2C7}"/>
              </a:ext>
            </a:extLst>
          </p:cNvPr>
          <p:cNvSpPr>
            <a:spLocks noGrp="1"/>
          </p:cNvSpPr>
          <p:nvPr>
            <p:ph type="title"/>
          </p:nvPr>
        </p:nvSpPr>
        <p:spPr/>
        <p:txBody>
          <a:bodyPr/>
          <a:lstStyle/>
          <a:p>
            <a:r>
              <a:rPr lang="en-US" dirty="0" err="1"/>
              <a:t>fMRT</a:t>
            </a:r>
            <a:r>
              <a:rPr lang="en-US" dirty="0"/>
              <a:t> </a:t>
            </a:r>
            <a:r>
              <a:rPr lang="en-US" dirty="0" err="1"/>
              <a:t>Grundlagen</a:t>
            </a:r>
            <a:endParaRPr lang="en-US" dirty="0"/>
          </a:p>
        </p:txBody>
      </p:sp>
      <p:sp>
        <p:nvSpPr>
          <p:cNvPr id="4" name="Text Placeholder 3">
            <a:extLst>
              <a:ext uri="{FF2B5EF4-FFF2-40B4-BE49-F238E27FC236}">
                <a16:creationId xmlns:a16="http://schemas.microsoft.com/office/drawing/2014/main" id="{4FF9607D-E257-1472-6B19-1A41EE42C52A}"/>
              </a:ext>
            </a:extLst>
          </p:cNvPr>
          <p:cNvSpPr>
            <a:spLocks noGrp="1"/>
          </p:cNvSpPr>
          <p:nvPr>
            <p:ph type="body" idx="10"/>
          </p:nvPr>
        </p:nvSpPr>
        <p:spPr/>
        <p:txBody>
          <a:bodyPr/>
          <a:lstStyle/>
          <a:p>
            <a:r>
              <a:rPr lang="en-US" dirty="0" err="1"/>
              <a:t>Huettel</a:t>
            </a:r>
            <a:r>
              <a:rPr lang="en-US" dirty="0"/>
              <a:t> ea., </a:t>
            </a:r>
            <a:r>
              <a:rPr lang="en-US" i="1" dirty="0"/>
              <a:t>Functional magnetic resonance imaging</a:t>
            </a:r>
            <a:r>
              <a:rPr lang="en-US" dirty="0"/>
              <a:t>, 2014</a:t>
            </a:r>
          </a:p>
        </p:txBody>
      </p:sp>
      <p:pic>
        <p:nvPicPr>
          <p:cNvPr id="8" name="Picture 7">
            <a:extLst>
              <a:ext uri="{FF2B5EF4-FFF2-40B4-BE49-F238E27FC236}">
                <a16:creationId xmlns:a16="http://schemas.microsoft.com/office/drawing/2014/main" id="{C60EC4EC-BA03-E363-D796-478A6A8F8426}"/>
              </a:ext>
            </a:extLst>
          </p:cNvPr>
          <p:cNvPicPr>
            <a:picLocks noChangeAspect="1"/>
          </p:cNvPicPr>
          <p:nvPr/>
        </p:nvPicPr>
        <p:blipFill>
          <a:blip r:embed="rId2"/>
          <a:stretch>
            <a:fillRect/>
          </a:stretch>
        </p:blipFill>
        <p:spPr>
          <a:xfrm>
            <a:off x="4733569" y="4174389"/>
            <a:ext cx="3013712" cy="1904376"/>
          </a:xfrm>
          <a:prstGeom prst="rect">
            <a:avLst/>
          </a:prstGeom>
        </p:spPr>
      </p:pic>
      <p:pic>
        <p:nvPicPr>
          <p:cNvPr id="10" name="Picture 9">
            <a:extLst>
              <a:ext uri="{FF2B5EF4-FFF2-40B4-BE49-F238E27FC236}">
                <a16:creationId xmlns:a16="http://schemas.microsoft.com/office/drawing/2014/main" id="{1CC33C17-E88E-9C56-556E-6909E2673902}"/>
              </a:ext>
            </a:extLst>
          </p:cNvPr>
          <p:cNvPicPr>
            <a:picLocks noChangeAspect="1"/>
          </p:cNvPicPr>
          <p:nvPr/>
        </p:nvPicPr>
        <p:blipFill>
          <a:blip r:embed="rId3"/>
          <a:stretch>
            <a:fillRect/>
          </a:stretch>
        </p:blipFill>
        <p:spPr>
          <a:xfrm>
            <a:off x="1810094" y="4217956"/>
            <a:ext cx="1505862" cy="1717529"/>
          </a:xfrm>
          <a:prstGeom prst="rect">
            <a:avLst/>
          </a:prstGeom>
        </p:spPr>
      </p:pic>
      <p:pic>
        <p:nvPicPr>
          <p:cNvPr id="2050" name="Picture 2" descr="Experimental Methods in Cognitive Neuroscience - ScienceDirect">
            <a:extLst>
              <a:ext uri="{FF2B5EF4-FFF2-40B4-BE49-F238E27FC236}">
                <a16:creationId xmlns:a16="http://schemas.microsoft.com/office/drawing/2014/main" id="{1AD86650-B0DF-0AC6-BD7A-AE8DBE664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297" y="956819"/>
            <a:ext cx="6160324" cy="308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32442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BB04C5-5F5C-0353-F73D-116A474FC524}"/>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AA1C8A22-43F3-1E88-AE53-11DA22949850}"/>
              </a:ext>
            </a:extLst>
          </p:cNvPr>
          <p:cNvSpPr>
            <a:spLocks noGrp="1"/>
          </p:cNvSpPr>
          <p:nvPr>
            <p:ph type="title"/>
          </p:nvPr>
        </p:nvSpPr>
        <p:spPr/>
        <p:txBody>
          <a:bodyPr/>
          <a:lstStyle/>
          <a:p>
            <a:r>
              <a:rPr lang="en-US" dirty="0" err="1"/>
              <a:t>Physikalische</a:t>
            </a:r>
            <a:r>
              <a:rPr lang="en-US" dirty="0"/>
              <a:t> </a:t>
            </a:r>
            <a:r>
              <a:rPr lang="en-US" dirty="0" err="1"/>
              <a:t>Grundlagen</a:t>
            </a:r>
            <a:endParaRPr lang="en-US" dirty="0"/>
          </a:p>
        </p:txBody>
      </p:sp>
      <p:sp>
        <p:nvSpPr>
          <p:cNvPr id="4" name="Text Placeholder 3">
            <a:extLst>
              <a:ext uri="{FF2B5EF4-FFF2-40B4-BE49-F238E27FC236}">
                <a16:creationId xmlns:a16="http://schemas.microsoft.com/office/drawing/2014/main" id="{FF88E634-79FB-709F-FAC1-752DCBB31F2A}"/>
              </a:ext>
            </a:extLst>
          </p:cNvPr>
          <p:cNvSpPr>
            <a:spLocks noGrp="1"/>
          </p:cNvSpPr>
          <p:nvPr>
            <p:ph type="body" idx="10"/>
          </p:nvPr>
        </p:nvSpPr>
        <p:spPr/>
        <p:txBody>
          <a:bodyPr/>
          <a:lstStyle/>
          <a:p>
            <a:r>
              <a:rPr lang="en-US" dirty="0"/>
              <a:t>Bennet ea., </a:t>
            </a:r>
            <a:r>
              <a:rPr lang="en-GB" i="1" dirty="0"/>
              <a:t>Annals of the New York Academy of Sciences</a:t>
            </a:r>
            <a:r>
              <a:rPr lang="en-GB" dirty="0"/>
              <a:t>, 2009</a:t>
            </a:r>
            <a:endParaRPr lang="en-US" dirty="0"/>
          </a:p>
        </p:txBody>
      </p:sp>
      <p:pic>
        <p:nvPicPr>
          <p:cNvPr id="6" name="Picture 5">
            <a:extLst>
              <a:ext uri="{FF2B5EF4-FFF2-40B4-BE49-F238E27FC236}">
                <a16:creationId xmlns:a16="http://schemas.microsoft.com/office/drawing/2014/main" id="{E48E01AD-CE03-2BD9-4F2B-C98224FF8A46}"/>
              </a:ext>
            </a:extLst>
          </p:cNvPr>
          <p:cNvPicPr>
            <a:picLocks noChangeAspect="1"/>
          </p:cNvPicPr>
          <p:nvPr/>
        </p:nvPicPr>
        <p:blipFill>
          <a:blip r:embed="rId2"/>
          <a:stretch>
            <a:fillRect/>
          </a:stretch>
        </p:blipFill>
        <p:spPr>
          <a:xfrm>
            <a:off x="218509" y="1416817"/>
            <a:ext cx="1307862" cy="1527351"/>
          </a:xfrm>
          <a:prstGeom prst="rect">
            <a:avLst/>
          </a:prstGeom>
        </p:spPr>
      </p:pic>
      <p:pic>
        <p:nvPicPr>
          <p:cNvPr id="8" name="Picture 7">
            <a:extLst>
              <a:ext uri="{FF2B5EF4-FFF2-40B4-BE49-F238E27FC236}">
                <a16:creationId xmlns:a16="http://schemas.microsoft.com/office/drawing/2014/main" id="{8FD437AE-EFBC-DCDE-8B36-DEBA66EE36DA}"/>
              </a:ext>
            </a:extLst>
          </p:cNvPr>
          <p:cNvPicPr>
            <a:picLocks noChangeAspect="1"/>
          </p:cNvPicPr>
          <p:nvPr/>
        </p:nvPicPr>
        <p:blipFill>
          <a:blip r:embed="rId3"/>
          <a:stretch>
            <a:fillRect/>
          </a:stretch>
        </p:blipFill>
        <p:spPr>
          <a:xfrm>
            <a:off x="1739662" y="1416818"/>
            <a:ext cx="1524344" cy="1527350"/>
          </a:xfrm>
          <a:prstGeom prst="rect">
            <a:avLst/>
          </a:prstGeom>
        </p:spPr>
      </p:pic>
      <p:pic>
        <p:nvPicPr>
          <p:cNvPr id="10" name="Picture 9">
            <a:extLst>
              <a:ext uri="{FF2B5EF4-FFF2-40B4-BE49-F238E27FC236}">
                <a16:creationId xmlns:a16="http://schemas.microsoft.com/office/drawing/2014/main" id="{16900249-83C9-885B-00E1-AE4FE50BF575}"/>
              </a:ext>
            </a:extLst>
          </p:cNvPr>
          <p:cNvPicPr>
            <a:picLocks noChangeAspect="1"/>
          </p:cNvPicPr>
          <p:nvPr/>
        </p:nvPicPr>
        <p:blipFill>
          <a:blip r:embed="rId4"/>
          <a:stretch>
            <a:fillRect/>
          </a:stretch>
        </p:blipFill>
        <p:spPr>
          <a:xfrm>
            <a:off x="218509" y="3086426"/>
            <a:ext cx="3047205" cy="2973349"/>
          </a:xfrm>
          <a:prstGeom prst="rect">
            <a:avLst/>
          </a:prstGeom>
        </p:spPr>
      </p:pic>
      <p:pic>
        <p:nvPicPr>
          <p:cNvPr id="12" name="Picture 11">
            <a:extLst>
              <a:ext uri="{FF2B5EF4-FFF2-40B4-BE49-F238E27FC236}">
                <a16:creationId xmlns:a16="http://schemas.microsoft.com/office/drawing/2014/main" id="{50BF373B-C4E2-5551-BF7E-E71F11738D07}"/>
              </a:ext>
            </a:extLst>
          </p:cNvPr>
          <p:cNvPicPr>
            <a:picLocks noChangeAspect="1"/>
          </p:cNvPicPr>
          <p:nvPr/>
        </p:nvPicPr>
        <p:blipFill>
          <a:blip r:embed="rId5"/>
          <a:stretch>
            <a:fillRect/>
          </a:stretch>
        </p:blipFill>
        <p:spPr>
          <a:xfrm>
            <a:off x="3990308" y="1554898"/>
            <a:ext cx="4318000" cy="2916420"/>
          </a:xfrm>
          <a:prstGeom prst="rect">
            <a:avLst/>
          </a:prstGeom>
        </p:spPr>
      </p:pic>
      <p:pic>
        <p:nvPicPr>
          <p:cNvPr id="14" name="Picture 13">
            <a:extLst>
              <a:ext uri="{FF2B5EF4-FFF2-40B4-BE49-F238E27FC236}">
                <a16:creationId xmlns:a16="http://schemas.microsoft.com/office/drawing/2014/main" id="{B70F3A87-013D-FF89-B858-6FC4D9843F7F}"/>
              </a:ext>
            </a:extLst>
          </p:cNvPr>
          <p:cNvPicPr>
            <a:picLocks noChangeAspect="1"/>
          </p:cNvPicPr>
          <p:nvPr/>
        </p:nvPicPr>
        <p:blipFill>
          <a:blip r:embed="rId6"/>
          <a:stretch>
            <a:fillRect/>
          </a:stretch>
        </p:blipFill>
        <p:spPr>
          <a:xfrm>
            <a:off x="5462342" y="4563721"/>
            <a:ext cx="1440875" cy="1548321"/>
          </a:xfrm>
          <a:prstGeom prst="rect">
            <a:avLst/>
          </a:prstGeom>
        </p:spPr>
      </p:pic>
    </p:spTree>
    <p:extLst>
      <p:ext uri="{BB962C8B-B14F-4D97-AF65-F5344CB8AC3E}">
        <p14:creationId xmlns:p14="http://schemas.microsoft.com/office/powerpoint/2010/main" val="375648572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27DE91-4EFE-FD97-41AE-BF9F84621344}"/>
              </a:ext>
            </a:extLst>
          </p:cNvPr>
          <p:cNvSpPr>
            <a:spLocks noGrp="1"/>
          </p:cNvSpPr>
          <p:nvPr>
            <p:ph type="body" idx="1"/>
          </p:nvPr>
        </p:nvSpPr>
        <p:spPr/>
        <p:txBody>
          <a:bodyPr/>
          <a:lstStyle/>
          <a:p>
            <a:endParaRPr lang="en-US"/>
          </a:p>
        </p:txBody>
      </p:sp>
      <p:sp>
        <p:nvSpPr>
          <p:cNvPr id="317" name="Titel 1"/>
          <p:cNvSpPr txBox="1">
            <a:spLocks noGrp="1"/>
          </p:cNvSpPr>
          <p:nvPr>
            <p:ph type="title"/>
          </p:nvPr>
        </p:nvSpPr>
        <p:spPr>
          <a:prstGeom prst="rect">
            <a:avLst/>
          </a:prstGeom>
        </p:spPr>
        <p:txBody>
          <a:bodyPr/>
          <a:lstStyle/>
          <a:p>
            <a:r>
              <a:t>Gruppenarbeit</a:t>
            </a:r>
          </a:p>
        </p:txBody>
      </p:sp>
      <p:pic>
        <p:nvPicPr>
          <p:cNvPr id="320" name="Bildschirmfoto 2021-12-02 um 12.10.07.png" descr="Bildschirmfoto 2021-12-02 um 12.10.07.png"/>
          <p:cNvPicPr>
            <a:picLocks noChangeAspect="1"/>
          </p:cNvPicPr>
          <p:nvPr/>
        </p:nvPicPr>
        <p:blipFill>
          <a:blip r:embed="rId2"/>
          <a:stretch>
            <a:fillRect/>
          </a:stretch>
        </p:blipFill>
        <p:spPr>
          <a:xfrm>
            <a:off x="485365" y="1710263"/>
            <a:ext cx="7662700" cy="3970821"/>
          </a:xfrm>
          <a:prstGeom prst="rect">
            <a:avLst/>
          </a:prstGeom>
          <a:ln w="12700">
            <a:miter lim="400000"/>
          </a:ln>
        </p:spPr>
      </p:pic>
      <p:sp>
        <p:nvSpPr>
          <p:cNvPr id="321" name="Kaninchen"/>
          <p:cNvSpPr/>
          <p:nvPr/>
        </p:nvSpPr>
        <p:spPr>
          <a:xfrm flipH="1">
            <a:off x="7841703" y="158510"/>
            <a:ext cx="384112" cy="404106"/>
          </a:xfrm>
          <a:custGeom>
            <a:avLst/>
            <a:gdLst/>
            <a:ahLst/>
            <a:cxnLst>
              <a:cxn ang="0">
                <a:pos x="wd2" y="hd2"/>
              </a:cxn>
              <a:cxn ang="5400000">
                <a:pos x="wd2" y="hd2"/>
              </a:cxn>
              <a:cxn ang="10800000">
                <a:pos x="wd2" y="hd2"/>
              </a:cxn>
              <a:cxn ang="16200000">
                <a:pos x="wd2" y="hd2"/>
              </a:cxn>
            </a:cxnLst>
            <a:rect l="0" t="0" r="r" b="b"/>
            <a:pathLst>
              <a:path w="20915" h="21208"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solidFill>
            <a:schemeClr val="accent3">
              <a:lumOff val="44000"/>
            </a:schemeClr>
          </a:solidFill>
          <a:ln w="12700">
            <a:miter lim="400000"/>
          </a:ln>
        </p:spPr>
        <p:txBody>
          <a:bodyPr lIns="45719" rIns="45719"/>
          <a:lstStyle/>
          <a:p>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Rechteck"/>
          <p:cNvSpPr/>
          <p:nvPr/>
        </p:nvSpPr>
        <p:spPr>
          <a:xfrm>
            <a:off x="476146" y="3630863"/>
            <a:ext cx="7745257" cy="2021009"/>
          </a:xfrm>
          <a:prstGeom prst="rect">
            <a:avLst/>
          </a:prstGeom>
          <a:solidFill>
            <a:schemeClr val="accent3">
              <a:lumOff val="44000"/>
            </a:schemeClr>
          </a:solidFill>
          <a:ln w="25400">
            <a:solidFill>
              <a:schemeClr val="accent4">
                <a:lumOff val="-8800"/>
              </a:schemeClr>
            </a:solidFill>
            <a:custDash>
              <a:ds d="200000" sp="200000"/>
            </a:custDash>
            <a:miter lim="400000"/>
          </a:ln>
        </p:spPr>
        <p:txBody>
          <a:bodyPr lIns="45719" rIns="45719"/>
          <a:lstStyle/>
          <a:p>
            <a:pPr>
              <a:defRPr>
                <a:solidFill>
                  <a:schemeClr val="accent4">
                    <a:lumOff val="-8800"/>
                  </a:schemeClr>
                </a:solidFill>
              </a:defRPr>
            </a:pPr>
            <a:endParaRPr/>
          </a:p>
        </p:txBody>
      </p:sp>
      <p:sp>
        <p:nvSpPr>
          <p:cNvPr id="325" name="Titel 1"/>
          <p:cNvSpPr txBox="1">
            <a:spLocks noGrp="1"/>
          </p:cNvSpPr>
          <p:nvPr>
            <p:ph type="title"/>
          </p:nvPr>
        </p:nvSpPr>
        <p:spPr>
          <a:prstGeom prst="rect">
            <a:avLst/>
          </a:prstGeom>
        </p:spPr>
        <p:txBody>
          <a:bodyPr/>
          <a:lstStyle/>
          <a:p>
            <a:r>
              <a:t>Aufgabe 1</a:t>
            </a:r>
          </a:p>
        </p:txBody>
      </p:sp>
      <p:sp>
        <p:nvSpPr>
          <p:cNvPr id="328" name="Bitte schaut euch die Einleitung an! (—&gt; S. 459)…"/>
          <p:cNvSpPr txBox="1"/>
          <p:nvPr/>
        </p:nvSpPr>
        <p:spPr>
          <a:xfrm>
            <a:off x="392882" y="1662566"/>
            <a:ext cx="7892821" cy="1742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500" i="1">
                <a:uFill>
                  <a:solidFill>
                    <a:srgbClr val="000000"/>
                  </a:solidFill>
                </a:uFill>
                <a:latin typeface="+mn-lt"/>
                <a:ea typeface="+mn-ea"/>
                <a:cs typeface="+mn-cs"/>
                <a:sym typeface="Helvetica"/>
              </a:defRPr>
            </a:pPr>
            <a:r>
              <a:rPr sz="1800"/>
              <a:t>Bitte schaut euch die Einleitung an! </a:t>
            </a:r>
            <a:r>
              <a:rPr sz="1200">
                <a:solidFill>
                  <a:schemeClr val="accent4">
                    <a:lumOff val="-8800"/>
                  </a:schemeClr>
                </a:solidFill>
              </a:rPr>
              <a:t>(—&gt; S. 459)</a:t>
            </a:r>
          </a:p>
          <a:p>
            <a:pPr defTabSz="457200">
              <a:defRPr sz="1500">
                <a:uFill>
                  <a:solidFill>
                    <a:srgbClr val="000000"/>
                  </a:solidFill>
                </a:uFill>
                <a:latin typeface="+mn-lt"/>
                <a:ea typeface="+mn-ea"/>
                <a:cs typeface="+mn-cs"/>
                <a:sym typeface="Helvetica"/>
              </a:defRPr>
            </a:pPr>
            <a:endParaRPr sz="1200">
              <a:solidFill>
                <a:schemeClr val="accent4">
                  <a:lumOff val="-8800"/>
                </a:schemeClr>
              </a:solidFill>
            </a:endParaRPr>
          </a:p>
          <a:p>
            <a:pPr defTabSz="457200">
              <a:defRPr sz="1500">
                <a:uFill>
                  <a:solidFill>
                    <a:srgbClr val="000000"/>
                  </a:solidFill>
                </a:uFill>
                <a:latin typeface="+mn-lt"/>
                <a:ea typeface="+mn-ea"/>
                <a:cs typeface="+mn-cs"/>
                <a:sym typeface="Helvetica"/>
              </a:defRPr>
            </a:pPr>
            <a:r>
              <a:t>a) Worin besteht die „Cutaneous Rabbit Illusion“? Konntet ihr diese Illusion nachempfinden?</a:t>
            </a:r>
          </a:p>
          <a:p>
            <a:pPr defTabSz="457200">
              <a:defRPr sz="1500">
                <a:uFill>
                  <a:solidFill>
                    <a:srgbClr val="000000"/>
                  </a:solidFill>
                </a:uFill>
                <a:latin typeface="+mn-lt"/>
                <a:ea typeface="+mn-ea"/>
                <a:cs typeface="+mn-cs"/>
                <a:sym typeface="Helvetica"/>
              </a:defRPr>
            </a:pPr>
            <a:endParaRPr/>
          </a:p>
          <a:p>
            <a:pPr defTabSz="457200">
              <a:defRPr sz="1500">
                <a:uFill>
                  <a:solidFill>
                    <a:srgbClr val="000000"/>
                  </a:solidFill>
                </a:uFill>
                <a:latin typeface="+mn-lt"/>
                <a:ea typeface="+mn-ea"/>
                <a:cs typeface="+mn-cs"/>
                <a:sym typeface="Helvetica"/>
              </a:defRPr>
            </a:pPr>
            <a:r>
              <a:t>b) Welche Gründe sprechen für eine Verarbeitung bzw. Entstehung auf kortikaler Ebene?</a:t>
            </a:r>
          </a:p>
          <a:p>
            <a:pPr defTabSz="457200">
              <a:defRPr sz="1500">
                <a:uFill>
                  <a:solidFill>
                    <a:srgbClr val="000000"/>
                  </a:solidFill>
                </a:uFill>
                <a:latin typeface="+mn-lt"/>
                <a:ea typeface="+mn-ea"/>
                <a:cs typeface="+mn-cs"/>
                <a:sym typeface="Helvetica"/>
              </a:defRPr>
            </a:pPr>
            <a:endParaRPr/>
          </a:p>
        </p:txBody>
      </p:sp>
      <p:sp>
        <p:nvSpPr>
          <p:cNvPr id="330" name="Vokabelhilfe:…"/>
          <p:cNvSpPr txBox="1"/>
          <p:nvPr/>
        </p:nvSpPr>
        <p:spPr>
          <a:xfrm>
            <a:off x="642550" y="3697612"/>
            <a:ext cx="4200095" cy="19236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200">
                <a:solidFill>
                  <a:schemeClr val="accent4">
                    <a:lumOff val="-8800"/>
                  </a:schemeClr>
                </a:solidFill>
                <a:latin typeface="Helvetica Neue"/>
                <a:ea typeface="Helvetica Neue"/>
                <a:cs typeface="Helvetica Neue"/>
                <a:sym typeface="Helvetica Neue"/>
              </a:defRPr>
            </a:pPr>
            <a:r>
              <a:rPr u="sng" dirty="0" err="1">
                <a:latin typeface="+mn-lt"/>
                <a:ea typeface="Helvetica Neue Medium"/>
                <a:cs typeface="Helvetica Neue Medium"/>
                <a:sym typeface="Helvetica Neue Medium"/>
              </a:rPr>
              <a:t>Vokabelhilfe</a:t>
            </a:r>
            <a:r>
              <a:rPr dirty="0">
                <a:latin typeface="+mn-lt"/>
              </a:rPr>
              <a:t>: </a:t>
            </a:r>
          </a:p>
          <a:p>
            <a:pPr>
              <a:defRPr sz="1500">
                <a:solidFill>
                  <a:schemeClr val="accent4">
                    <a:lumOff val="-8800"/>
                  </a:schemeClr>
                </a:solidFill>
                <a:latin typeface="Helvetica Neue"/>
                <a:ea typeface="Helvetica Neue"/>
                <a:cs typeface="Helvetica Neue"/>
                <a:sym typeface="Helvetica Neue"/>
              </a:defRPr>
            </a:pPr>
            <a:endParaRPr dirty="0">
              <a:latin typeface="+mn-lt"/>
            </a:endParaRPr>
          </a:p>
          <a:p>
            <a:pPr>
              <a:defRPr sz="1200">
                <a:solidFill>
                  <a:schemeClr val="accent4">
                    <a:lumOff val="-8800"/>
                  </a:schemeClr>
                </a:solidFill>
                <a:latin typeface="Helvetica Neue"/>
                <a:ea typeface="Helvetica Neue"/>
                <a:cs typeface="Helvetica Neue"/>
                <a:sym typeface="Helvetica Neue"/>
              </a:defRPr>
            </a:pPr>
            <a:r>
              <a:rPr dirty="0" err="1">
                <a:latin typeface="+mn-lt"/>
              </a:rPr>
              <a:t>p</a:t>
            </a:r>
            <a:r>
              <a:rPr dirty="0" err="1">
                <a:latin typeface="+mn-lt"/>
                <a:ea typeface="Helvetica Neue Medium"/>
                <a:cs typeface="Helvetica Neue Medium"/>
                <a:sym typeface="Helvetica Neue Medium"/>
              </a:rPr>
              <a:t>ostdiction</a:t>
            </a:r>
            <a:r>
              <a:rPr dirty="0">
                <a:latin typeface="+mn-lt"/>
              </a:rPr>
              <a:t> = </a:t>
            </a:r>
            <a:r>
              <a:rPr dirty="0" err="1">
                <a:latin typeface="+mn-lt"/>
              </a:rPr>
              <a:t>Gegenteil</a:t>
            </a:r>
            <a:r>
              <a:rPr dirty="0">
                <a:latin typeface="+mn-lt"/>
              </a:rPr>
              <a:t> von prediction; </a:t>
            </a:r>
            <a:r>
              <a:rPr dirty="0" err="1">
                <a:latin typeface="+mn-lt"/>
              </a:rPr>
              <a:t>ein</a:t>
            </a:r>
            <a:r>
              <a:rPr dirty="0">
                <a:latin typeface="+mn-lt"/>
              </a:rPr>
              <a:t> </a:t>
            </a:r>
            <a:r>
              <a:rPr dirty="0" err="1">
                <a:latin typeface="+mn-lt"/>
              </a:rPr>
              <a:t>Wahrnehmungsinhalt</a:t>
            </a:r>
            <a:r>
              <a:rPr dirty="0">
                <a:latin typeface="+mn-lt"/>
              </a:rPr>
              <a:t> </a:t>
            </a:r>
            <a:r>
              <a:rPr dirty="0" err="1">
                <a:latin typeface="+mn-lt"/>
              </a:rPr>
              <a:t>wird</a:t>
            </a:r>
            <a:r>
              <a:rPr dirty="0">
                <a:latin typeface="+mn-lt"/>
              </a:rPr>
              <a:t> </a:t>
            </a:r>
            <a:r>
              <a:rPr dirty="0" err="1">
                <a:latin typeface="+mn-lt"/>
              </a:rPr>
              <a:t>im</a:t>
            </a:r>
            <a:r>
              <a:rPr dirty="0">
                <a:latin typeface="+mn-lt"/>
              </a:rPr>
              <a:t> </a:t>
            </a:r>
            <a:r>
              <a:rPr dirty="0" err="1">
                <a:latin typeface="+mn-lt"/>
              </a:rPr>
              <a:t>Nachhinein</a:t>
            </a:r>
            <a:r>
              <a:rPr dirty="0">
                <a:latin typeface="+mn-lt"/>
              </a:rPr>
              <a:t> </a:t>
            </a:r>
            <a:r>
              <a:rPr dirty="0" err="1">
                <a:latin typeface="+mn-lt"/>
              </a:rPr>
              <a:t>eingeordnet</a:t>
            </a:r>
            <a:r>
              <a:rPr dirty="0">
                <a:latin typeface="+mn-lt"/>
              </a:rPr>
              <a:t>/</a:t>
            </a:r>
            <a:r>
              <a:rPr dirty="0" err="1">
                <a:latin typeface="+mn-lt"/>
              </a:rPr>
              <a:t>interpretiert</a:t>
            </a:r>
            <a:endParaRPr dirty="0">
              <a:latin typeface="+mn-lt"/>
            </a:endParaRPr>
          </a:p>
          <a:p>
            <a:pPr>
              <a:defRPr sz="1200">
                <a:solidFill>
                  <a:schemeClr val="accent4">
                    <a:lumOff val="-8800"/>
                  </a:schemeClr>
                </a:solidFill>
                <a:latin typeface="Helvetica Neue"/>
                <a:ea typeface="Helvetica Neue"/>
                <a:cs typeface="Helvetica Neue"/>
                <a:sym typeface="Helvetica Neue"/>
              </a:defRPr>
            </a:pPr>
            <a:endParaRPr dirty="0">
              <a:latin typeface="+mn-lt"/>
            </a:endParaRPr>
          </a:p>
          <a:p>
            <a:pPr defTabSz="457200">
              <a:spcBef>
                <a:spcPts val="1200"/>
              </a:spcBef>
              <a:defRPr sz="1200">
                <a:solidFill>
                  <a:schemeClr val="accent4">
                    <a:lumOff val="-8800"/>
                  </a:schemeClr>
                </a:solidFill>
                <a:latin typeface="Helvetica Neue"/>
                <a:ea typeface="Helvetica Neue"/>
                <a:cs typeface="Helvetica Neue"/>
                <a:sym typeface="Helvetica Neue"/>
              </a:defRPr>
            </a:pPr>
            <a:r>
              <a:rPr dirty="0">
                <a:latin typeface="+mn-lt"/>
                <a:ea typeface="Helvetica Neue Medium"/>
                <a:cs typeface="Helvetica Neue Medium"/>
                <a:sym typeface="Helvetica Neue Medium"/>
              </a:rPr>
              <a:t>SI</a:t>
            </a:r>
            <a:r>
              <a:rPr dirty="0">
                <a:latin typeface="+mn-lt"/>
              </a:rPr>
              <a:t> = </a:t>
            </a:r>
            <a:r>
              <a:rPr dirty="0" err="1">
                <a:latin typeface="+mn-lt"/>
              </a:rPr>
              <a:t>primärer</a:t>
            </a:r>
            <a:r>
              <a:rPr dirty="0">
                <a:latin typeface="+mn-lt"/>
              </a:rPr>
              <a:t> </a:t>
            </a:r>
            <a:r>
              <a:rPr dirty="0" err="1">
                <a:latin typeface="+mn-lt"/>
              </a:rPr>
              <a:t>somatosensorischer</a:t>
            </a:r>
            <a:r>
              <a:rPr dirty="0">
                <a:latin typeface="+mn-lt"/>
              </a:rPr>
              <a:t> </a:t>
            </a:r>
            <a:r>
              <a:rPr dirty="0" err="1">
                <a:latin typeface="+mn-lt"/>
              </a:rPr>
              <a:t>Kortex</a:t>
            </a:r>
            <a:r>
              <a:rPr dirty="0">
                <a:latin typeface="+mn-lt"/>
              </a:rPr>
              <a:t> </a:t>
            </a:r>
          </a:p>
          <a:p>
            <a:pPr defTabSz="457200">
              <a:spcBef>
                <a:spcPts val="1200"/>
              </a:spcBef>
              <a:defRPr sz="1200">
                <a:solidFill>
                  <a:schemeClr val="accent4">
                    <a:lumOff val="-8800"/>
                  </a:schemeClr>
                </a:solidFill>
                <a:latin typeface="Helvetica Neue"/>
                <a:ea typeface="Helvetica Neue"/>
                <a:cs typeface="Helvetica Neue"/>
                <a:sym typeface="Helvetica Neue"/>
              </a:defRPr>
            </a:pPr>
            <a:r>
              <a:rPr dirty="0">
                <a:latin typeface="+mn-lt"/>
                <a:ea typeface="Helvetica Neue Medium"/>
                <a:cs typeface="Helvetica Neue Medium"/>
                <a:sym typeface="Helvetica Neue Medium"/>
              </a:rPr>
              <a:t>transcallosa</a:t>
            </a:r>
            <a:r>
              <a:rPr dirty="0">
                <a:latin typeface="+mn-lt"/>
              </a:rPr>
              <a:t>l = </a:t>
            </a:r>
            <a:r>
              <a:rPr dirty="0" err="1">
                <a:latin typeface="+mn-lt"/>
              </a:rPr>
              <a:t>über</a:t>
            </a:r>
            <a:r>
              <a:rPr dirty="0">
                <a:latin typeface="+mn-lt"/>
              </a:rPr>
              <a:t> das Corpus callosum </a:t>
            </a:r>
          </a:p>
        </p:txBody>
      </p:sp>
      <p:sp>
        <p:nvSpPr>
          <p:cNvPr id="331" name="Corpus callosum = dicker Strang von Nervenverbindungen zwischen den beiden Hemisphären (= Hirnhälften)…"/>
          <p:cNvSpPr txBox="1"/>
          <p:nvPr/>
        </p:nvSpPr>
        <p:spPr>
          <a:xfrm>
            <a:off x="4534081" y="4041346"/>
            <a:ext cx="3755696" cy="1354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spcBef>
                <a:spcPts val="1200"/>
              </a:spcBef>
              <a:defRPr sz="1200">
                <a:solidFill>
                  <a:schemeClr val="accent4">
                    <a:lumOff val="-8800"/>
                  </a:schemeClr>
                </a:solidFill>
                <a:latin typeface="Helvetica Neue"/>
                <a:ea typeface="Helvetica Neue"/>
                <a:cs typeface="Helvetica Neue"/>
                <a:sym typeface="Helvetica Neue"/>
              </a:defRPr>
            </a:pPr>
            <a:r>
              <a:rPr>
                <a:latin typeface="+mn-lt"/>
                <a:ea typeface="Helvetica Neue Medium"/>
                <a:cs typeface="Helvetica Neue Medium"/>
                <a:sym typeface="Helvetica Neue Medium"/>
              </a:rPr>
              <a:t>Corpus callosum</a:t>
            </a:r>
            <a:r>
              <a:rPr>
                <a:latin typeface="+mn-lt"/>
              </a:rPr>
              <a:t> = dicker Strang von Nervenverbindungen zwischen den beiden Hemisphären (= Hirnhälften)</a:t>
            </a:r>
          </a:p>
          <a:p>
            <a:pPr defTabSz="457200">
              <a:spcBef>
                <a:spcPts val="1200"/>
              </a:spcBef>
              <a:defRPr sz="1200">
                <a:solidFill>
                  <a:schemeClr val="accent4">
                    <a:lumOff val="-8800"/>
                  </a:schemeClr>
                </a:solidFill>
                <a:latin typeface="Helvetica Neue"/>
                <a:ea typeface="Helvetica Neue"/>
                <a:cs typeface="Helvetica Neue"/>
                <a:sym typeface="Helvetica Neue"/>
              </a:defRPr>
            </a:pPr>
            <a:r>
              <a:rPr>
                <a:latin typeface="+mn-lt"/>
                <a:ea typeface="Helvetica Neue Medium"/>
                <a:cs typeface="Helvetica Neue Medium"/>
                <a:sym typeface="Helvetica Neue Medium"/>
              </a:rPr>
              <a:t>veridical</a:t>
            </a:r>
            <a:r>
              <a:rPr>
                <a:latin typeface="+mn-lt"/>
              </a:rPr>
              <a:t> = veridikal; bedeutet in etwa: zutreffende/realitätsgetreue Wahrnehmung eines Reizes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itel 1"/>
          <p:cNvSpPr txBox="1">
            <a:spLocks noGrp="1"/>
          </p:cNvSpPr>
          <p:nvPr>
            <p:ph type="title"/>
          </p:nvPr>
        </p:nvSpPr>
        <p:spPr>
          <a:prstGeom prst="rect">
            <a:avLst/>
          </a:prstGeom>
        </p:spPr>
        <p:txBody>
          <a:bodyPr/>
          <a:lstStyle/>
          <a:p>
            <a:r>
              <a:t>Aufgabe 1</a:t>
            </a:r>
          </a:p>
        </p:txBody>
      </p:sp>
      <p:sp>
        <p:nvSpPr>
          <p:cNvPr id="336" name="Bitte schaut euch die Einleitung an!…"/>
          <p:cNvSpPr txBox="1"/>
          <p:nvPr/>
        </p:nvSpPr>
        <p:spPr>
          <a:xfrm>
            <a:off x="323414" y="1274504"/>
            <a:ext cx="7888917" cy="2123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500" i="1">
                <a:uFill>
                  <a:solidFill>
                    <a:srgbClr val="000000"/>
                  </a:solidFill>
                </a:uFill>
                <a:latin typeface="+mn-lt"/>
                <a:ea typeface="+mn-ea"/>
                <a:cs typeface="+mn-cs"/>
                <a:sym typeface="Helvetica"/>
              </a:defRPr>
            </a:pPr>
            <a:r>
              <a:t>Bitte schaut euch die Einleitung an! </a:t>
            </a:r>
            <a:endParaRPr sz="1200">
              <a:solidFill>
                <a:schemeClr val="accent4">
                  <a:lumOff val="-8800"/>
                </a:schemeClr>
              </a:solidFill>
            </a:endParaRPr>
          </a:p>
          <a:p>
            <a:pPr defTabSz="457200">
              <a:defRPr sz="1500" i="1">
                <a:uFill>
                  <a:solidFill>
                    <a:srgbClr val="000000"/>
                  </a:solidFill>
                </a:uFill>
                <a:latin typeface="+mn-lt"/>
                <a:ea typeface="+mn-ea"/>
                <a:cs typeface="+mn-cs"/>
                <a:sym typeface="Helvetica"/>
              </a:defRPr>
            </a:pPr>
            <a:endParaRPr sz="1200">
              <a:solidFill>
                <a:schemeClr val="accent4">
                  <a:lumOff val="-8800"/>
                </a:schemeClr>
              </a:solidFill>
            </a:endParaRPr>
          </a:p>
          <a:p>
            <a:pPr defTabSz="457200">
              <a:defRPr sz="1500">
                <a:uFill>
                  <a:solidFill>
                    <a:srgbClr val="000000"/>
                  </a:solidFill>
                </a:uFill>
                <a:latin typeface="+mn-lt"/>
                <a:ea typeface="+mn-ea"/>
                <a:cs typeface="+mn-cs"/>
                <a:sym typeface="Helvetica"/>
              </a:defRPr>
            </a:pPr>
            <a:r>
              <a:t>c) Wie ist das fMRT-Experiment aufgebaut?  </a:t>
            </a:r>
          </a:p>
          <a:p>
            <a:pPr defTabSz="457200">
              <a:defRPr sz="1500">
                <a:uFill>
                  <a:solidFill>
                    <a:srgbClr val="000000"/>
                  </a:solidFill>
                </a:uFill>
                <a:latin typeface="+mn-lt"/>
                <a:ea typeface="+mn-ea"/>
                <a:cs typeface="+mn-cs"/>
                <a:sym typeface="Helvetica"/>
              </a:defRPr>
            </a:pPr>
            <a:r>
              <a:t>    </a:t>
            </a:r>
            <a:r>
              <a:rPr sz="1200">
                <a:solidFill>
                  <a:schemeClr val="accent4">
                    <a:lumOff val="-8800"/>
                  </a:schemeClr>
                </a:solidFill>
              </a:rPr>
              <a:t>(S. 459 unten - 460, sowie „Materials and Methods“ ab S. 464)</a:t>
            </a:r>
          </a:p>
          <a:p>
            <a:pPr marL="179999" indent="-179999" defTabSz="457200">
              <a:defRPr sz="1500">
                <a:uFill>
                  <a:solidFill>
                    <a:srgbClr val="000000"/>
                  </a:solidFill>
                </a:uFill>
                <a:latin typeface="+mn-lt"/>
                <a:ea typeface="+mn-ea"/>
                <a:cs typeface="+mn-cs"/>
                <a:sym typeface="Helvetica"/>
              </a:defRPr>
            </a:pPr>
            <a:endParaRPr sz="1200">
              <a:solidFill>
                <a:schemeClr val="accent4">
                  <a:lumOff val="-8800"/>
                </a:schemeClr>
              </a:solidFill>
            </a:endParaRPr>
          </a:p>
          <a:p>
            <a:pPr marL="179999" indent="-179999" defTabSz="457200">
              <a:spcBef>
                <a:spcPts val="300"/>
              </a:spcBef>
              <a:defRPr sz="1300" i="1">
                <a:uFill>
                  <a:solidFill>
                    <a:srgbClr val="000000"/>
                  </a:solidFill>
                </a:uFill>
                <a:latin typeface="+mn-lt"/>
                <a:ea typeface="+mn-ea"/>
                <a:cs typeface="+mn-cs"/>
                <a:sym typeface="Helvetica"/>
              </a:defRPr>
            </a:pPr>
            <a:r>
              <a:t>—&gt; Welche Variable wird experimentell manipuliert (UV: unabhängige Variable) und welche drei Bedingungen gibt es? </a:t>
            </a:r>
          </a:p>
          <a:p>
            <a:pPr marL="179999" indent="-179999" defTabSz="457200">
              <a:spcBef>
                <a:spcPts val="300"/>
              </a:spcBef>
              <a:defRPr sz="1300" i="1">
                <a:uFill>
                  <a:solidFill>
                    <a:srgbClr val="000000"/>
                  </a:solidFill>
                </a:uFill>
                <a:latin typeface="+mn-lt"/>
                <a:ea typeface="+mn-ea"/>
                <a:cs typeface="+mn-cs"/>
                <a:sym typeface="Helvetica"/>
              </a:defRPr>
            </a:pPr>
            <a:r>
              <a:t>—&gt; Was wird gemessen (AVn: abhängige Variablen)? </a:t>
            </a:r>
          </a:p>
          <a:p>
            <a:pPr defTabSz="457200">
              <a:spcBef>
                <a:spcPts val="300"/>
              </a:spcBef>
              <a:defRPr sz="1300" i="1">
                <a:uFill>
                  <a:solidFill>
                    <a:srgbClr val="000000"/>
                  </a:solidFill>
                </a:uFill>
                <a:latin typeface="+mn-lt"/>
                <a:ea typeface="+mn-ea"/>
                <a:cs typeface="+mn-cs"/>
                <a:sym typeface="Helvetica"/>
              </a:defRPr>
            </a:pPr>
            <a:r>
              <a:t>—&gt; Welche Frage soll untersucht werden?</a:t>
            </a:r>
          </a:p>
        </p:txBody>
      </p:sp>
      <p:pic>
        <p:nvPicPr>
          <p:cNvPr id="338" name="Bildschirmfoto 2021-12-06 um 19.49.37.png" descr="Bildschirmfoto 2021-12-06 um 19.49.37.png"/>
          <p:cNvPicPr>
            <a:picLocks noChangeAspect="1"/>
          </p:cNvPicPr>
          <p:nvPr/>
        </p:nvPicPr>
        <p:blipFill>
          <a:blip r:embed="rId2"/>
          <a:stretch>
            <a:fillRect/>
          </a:stretch>
        </p:blipFill>
        <p:spPr>
          <a:xfrm>
            <a:off x="1899620" y="3654396"/>
            <a:ext cx="5125350" cy="2338645"/>
          </a:xfrm>
          <a:prstGeom prst="rect">
            <a:avLst/>
          </a:prstGeom>
          <a:ln w="12700">
            <a:miter lim="400000"/>
          </a:ln>
        </p:spPr>
      </p:pic>
      <p:sp>
        <p:nvSpPr>
          <p:cNvPr id="339" name="Abbildung 6…"/>
          <p:cNvSpPr txBox="1"/>
          <p:nvPr/>
        </p:nvSpPr>
        <p:spPr>
          <a:xfrm>
            <a:off x="1856264" y="3500461"/>
            <a:ext cx="2453442"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800" b="1">
                <a:solidFill>
                  <a:srgbClr val="A7A7A7"/>
                </a:solidFill>
                <a:latin typeface="+mn-lt"/>
                <a:ea typeface="+mn-ea"/>
                <a:cs typeface="+mn-cs"/>
                <a:sym typeface="Helvetica"/>
              </a:defRPr>
            </a:pPr>
            <a:r>
              <a:t>Abbildung 6</a:t>
            </a:r>
          </a:p>
          <a:p>
            <a:pPr>
              <a:defRPr sz="800" i="1">
                <a:solidFill>
                  <a:srgbClr val="A7A7A7"/>
                </a:solidFill>
                <a:latin typeface="+mn-lt"/>
                <a:ea typeface="+mn-ea"/>
                <a:cs typeface="+mn-cs"/>
                <a:sym typeface="Helvetica"/>
              </a:defRPr>
            </a:pPr>
            <a:r>
              <a:t>Schematische Darstellung der Stimulus-Sequenzen.</a:t>
            </a:r>
          </a:p>
        </p:txBody>
      </p:sp>
      <p:sp>
        <p:nvSpPr>
          <p:cNvPr id="340" name="Blankenburg et al., 2006"/>
          <p:cNvSpPr txBox="1"/>
          <p:nvPr/>
        </p:nvSpPr>
        <p:spPr>
          <a:xfrm>
            <a:off x="2064652" y="5897945"/>
            <a:ext cx="1205618"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800">
                <a:solidFill>
                  <a:srgbClr val="A7A7A7"/>
                </a:solidFill>
                <a:latin typeface="+mn-lt"/>
                <a:ea typeface="+mn-ea"/>
                <a:cs typeface="+mn-cs"/>
                <a:sym typeface="Helvetica"/>
              </a:defRPr>
            </a:lvl1pPr>
          </a:lstStyle>
          <a:p>
            <a:r>
              <a:t>Blankenburg et al., 2006</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itel 1"/>
          <p:cNvSpPr txBox="1">
            <a:spLocks noGrp="1"/>
          </p:cNvSpPr>
          <p:nvPr>
            <p:ph type="title"/>
          </p:nvPr>
        </p:nvSpPr>
        <p:spPr>
          <a:prstGeom prst="rect">
            <a:avLst/>
          </a:prstGeom>
        </p:spPr>
        <p:txBody>
          <a:bodyPr/>
          <a:lstStyle/>
          <a:p>
            <a:r>
              <a:t>Aufgabe 2</a:t>
            </a:r>
          </a:p>
        </p:txBody>
      </p:sp>
      <p:sp>
        <p:nvSpPr>
          <p:cNvPr id="345" name="Bitte schaut euch die Ergebnisse an! (S. 460 – 461, mit Abb. 2 und 3)…"/>
          <p:cNvSpPr txBox="1"/>
          <p:nvPr/>
        </p:nvSpPr>
        <p:spPr>
          <a:xfrm>
            <a:off x="407972" y="1660865"/>
            <a:ext cx="7609959" cy="1196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49580">
              <a:defRPr sz="1600">
                <a:uFill>
                  <a:solidFill>
                    <a:srgbClr val="000000"/>
                  </a:solidFill>
                </a:uFill>
                <a:latin typeface="+mn-lt"/>
                <a:ea typeface="+mn-ea"/>
                <a:cs typeface="+mn-cs"/>
                <a:sym typeface="Helvetica"/>
              </a:defRPr>
            </a:pPr>
            <a:r>
              <a:t>Bitte schaut euch die Ergebnisse an! </a:t>
            </a:r>
            <a:r>
              <a:rPr sz="1400">
                <a:solidFill>
                  <a:schemeClr val="accent4">
                    <a:lumOff val="-8800"/>
                  </a:schemeClr>
                </a:solidFill>
              </a:rPr>
              <a:t>(S. 460 – 461, mit Abb. 2 und 3) </a:t>
            </a:r>
          </a:p>
          <a:p>
            <a:pPr defTabSz="457200">
              <a:defRPr sz="1400">
                <a:solidFill>
                  <a:schemeClr val="accent4">
                    <a:lumOff val="-8800"/>
                  </a:schemeClr>
                </a:solidFill>
                <a:uFill>
                  <a:solidFill>
                    <a:srgbClr val="000000"/>
                  </a:solidFill>
                </a:uFill>
                <a:latin typeface="+mn-lt"/>
                <a:ea typeface="+mn-ea"/>
                <a:cs typeface="+mn-cs"/>
                <a:sym typeface="Helvetica"/>
              </a:defRPr>
            </a:pPr>
            <a:r>
              <a:t>          </a:t>
            </a:r>
            <a:r>
              <a:rPr i="1" u="sng"/>
              <a:t>Tipp</a:t>
            </a:r>
            <a:r>
              <a:rPr i="1"/>
              <a:t>: Schaut auch in den ersten Absatz der Diskussion S. 463 links</a:t>
            </a:r>
          </a:p>
          <a:p>
            <a:pPr lvl="3" indent="685800" defTabSz="457200">
              <a:defRPr sz="1400">
                <a:uFill>
                  <a:solidFill>
                    <a:srgbClr val="000000"/>
                  </a:solidFill>
                </a:uFill>
                <a:latin typeface="+mn-lt"/>
                <a:ea typeface="+mn-ea"/>
                <a:cs typeface="+mn-cs"/>
                <a:sym typeface="Helvetica"/>
              </a:defRPr>
            </a:pPr>
            <a:endParaRPr i="1"/>
          </a:p>
          <a:p>
            <a:pPr marL="914400" lvl="1" indent="-228600" defTabSz="457200">
              <a:buSzPct val="100000"/>
              <a:buAutoNum type="alphaLcPeriod"/>
              <a:defRPr sz="1400">
                <a:uFill>
                  <a:solidFill>
                    <a:srgbClr val="000000"/>
                  </a:solidFill>
                </a:uFill>
                <a:latin typeface="+mn-lt"/>
                <a:ea typeface="+mn-ea"/>
                <a:cs typeface="+mn-cs"/>
                <a:sym typeface="Helvetica"/>
              </a:defRPr>
            </a:pPr>
            <a:r>
              <a:t>Welche Wahrnehmung zeigte sich in Bezug auf die Position “P2“ in den unterschiedlichen Bedingungen?</a:t>
            </a:r>
          </a:p>
        </p:txBody>
      </p:sp>
      <p:pic>
        <p:nvPicPr>
          <p:cNvPr id="347" name="Bildschirmfoto 2021-12-06 um 19.49.37.png" descr="Bildschirmfoto 2021-12-06 um 19.49.37.png"/>
          <p:cNvPicPr>
            <a:picLocks noChangeAspect="1"/>
          </p:cNvPicPr>
          <p:nvPr/>
        </p:nvPicPr>
        <p:blipFill>
          <a:blip r:embed="rId2"/>
          <a:stretch>
            <a:fillRect/>
          </a:stretch>
        </p:blipFill>
        <p:spPr>
          <a:xfrm>
            <a:off x="2111139" y="3676353"/>
            <a:ext cx="4550980" cy="2076567"/>
          </a:xfrm>
          <a:prstGeom prst="rect">
            <a:avLst/>
          </a:prstGeom>
          <a:ln w="12700">
            <a:miter lim="400000"/>
          </a:ln>
        </p:spPr>
      </p:pic>
      <p:sp>
        <p:nvSpPr>
          <p:cNvPr id="348" name="Abbildung 6…"/>
          <p:cNvSpPr txBox="1"/>
          <p:nvPr/>
        </p:nvSpPr>
        <p:spPr>
          <a:xfrm>
            <a:off x="2143794" y="3485328"/>
            <a:ext cx="2453443"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800" b="1">
                <a:solidFill>
                  <a:srgbClr val="A7A7A7"/>
                </a:solidFill>
                <a:latin typeface="+mn-lt"/>
                <a:ea typeface="+mn-ea"/>
                <a:cs typeface="+mn-cs"/>
                <a:sym typeface="Helvetica"/>
              </a:defRPr>
            </a:pPr>
            <a:r>
              <a:t>Abbildung 6</a:t>
            </a:r>
          </a:p>
          <a:p>
            <a:pPr>
              <a:defRPr sz="800" i="1">
                <a:solidFill>
                  <a:srgbClr val="A7A7A7"/>
                </a:solidFill>
                <a:latin typeface="+mn-lt"/>
                <a:ea typeface="+mn-ea"/>
                <a:cs typeface="+mn-cs"/>
                <a:sym typeface="Helvetica"/>
              </a:defRPr>
            </a:pPr>
            <a:r>
              <a:t>Schematische Darstellung der Stimulus-Sequenzen.</a:t>
            </a:r>
          </a:p>
        </p:txBody>
      </p:sp>
      <p:sp>
        <p:nvSpPr>
          <p:cNvPr id="349" name="Blankenburg et al., 2006"/>
          <p:cNvSpPr txBox="1"/>
          <p:nvPr/>
        </p:nvSpPr>
        <p:spPr>
          <a:xfrm>
            <a:off x="2155450" y="5731480"/>
            <a:ext cx="1205618"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800">
                <a:solidFill>
                  <a:srgbClr val="A7A7A7"/>
                </a:solidFill>
                <a:latin typeface="+mn-lt"/>
                <a:ea typeface="+mn-ea"/>
                <a:cs typeface="+mn-cs"/>
                <a:sym typeface="Helvetica"/>
              </a:defRPr>
            </a:lvl1pPr>
          </a:lstStyle>
          <a:p>
            <a:r>
              <a:t>Blankenburg et al., 2006</a:t>
            </a:r>
          </a:p>
        </p:txBody>
      </p:sp>
      <p:sp>
        <p:nvSpPr>
          <p:cNvPr id="350" name="Abgerundetes Rechteck"/>
          <p:cNvSpPr/>
          <p:nvPr/>
        </p:nvSpPr>
        <p:spPr>
          <a:xfrm>
            <a:off x="2071587" y="4624959"/>
            <a:ext cx="873148" cy="316340"/>
          </a:xfrm>
          <a:prstGeom prst="roundRect">
            <a:avLst>
              <a:gd name="adj" fmla="val 50000"/>
            </a:avLst>
          </a:prstGeom>
          <a:ln w="25400">
            <a:solidFill>
              <a:schemeClr val="accent1"/>
            </a:solidFill>
          </a:ln>
        </p:spPr>
        <p:txBody>
          <a:bodyPr lIns="45719" rIns="45719"/>
          <a:lstStyle/>
          <a:p>
            <a:endParaRPr/>
          </a:p>
        </p:txBody>
      </p:sp>
      <p:sp>
        <p:nvSpPr>
          <p:cNvPr id="351" name="Linie"/>
          <p:cNvSpPr/>
          <p:nvPr/>
        </p:nvSpPr>
        <p:spPr>
          <a:xfrm rot="9141667">
            <a:off x="2752928" y="3473506"/>
            <a:ext cx="3910848" cy="807425"/>
          </a:xfrm>
          <a:custGeom>
            <a:avLst/>
            <a:gdLst/>
            <a:ahLst/>
            <a:cxnLst>
              <a:cxn ang="0">
                <a:pos x="wd2" y="hd2"/>
              </a:cxn>
              <a:cxn ang="5400000">
                <a:pos x="wd2" y="hd2"/>
              </a:cxn>
              <a:cxn ang="10800000">
                <a:pos x="wd2" y="hd2"/>
              </a:cxn>
              <a:cxn ang="16200000">
                <a:pos x="wd2" y="hd2"/>
              </a:cxn>
            </a:cxnLst>
            <a:rect l="0" t="0" r="r" b="b"/>
            <a:pathLst>
              <a:path w="21600" h="20792" extrusionOk="0">
                <a:moveTo>
                  <a:pt x="0" y="20792"/>
                </a:moveTo>
                <a:cubicBezTo>
                  <a:pt x="2679" y="14604"/>
                  <a:pt x="5432" y="9772"/>
                  <a:pt x="8250" y="6391"/>
                </a:cubicBezTo>
                <a:cubicBezTo>
                  <a:pt x="10749" y="3391"/>
                  <a:pt x="13428" y="1955"/>
                  <a:pt x="15866" y="585"/>
                </a:cubicBezTo>
                <a:cubicBezTo>
                  <a:pt x="17369" y="-260"/>
                  <a:pt x="18843" y="-808"/>
                  <a:pt x="20082" y="3509"/>
                </a:cubicBezTo>
                <a:cubicBezTo>
                  <a:pt x="20657" y="5511"/>
                  <a:pt x="21222" y="7316"/>
                  <a:pt x="21600" y="10574"/>
                </a:cubicBezTo>
              </a:path>
            </a:pathLst>
          </a:custGeom>
          <a:ln w="12700">
            <a:solidFill>
              <a:schemeClr val="accent1"/>
            </a:solidFill>
            <a:tailEnd type="stealth"/>
          </a:ln>
        </p:spPr>
        <p:txBody>
          <a:bodyPr lIns="45719" rIns="45719"/>
          <a:lstStyle/>
          <a:p>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Titel 1"/>
          <p:cNvSpPr txBox="1">
            <a:spLocks noGrp="1"/>
          </p:cNvSpPr>
          <p:nvPr>
            <p:ph type="title"/>
          </p:nvPr>
        </p:nvSpPr>
        <p:spPr>
          <a:prstGeom prst="rect">
            <a:avLst/>
          </a:prstGeom>
        </p:spPr>
        <p:txBody>
          <a:bodyPr/>
          <a:lstStyle/>
          <a:p>
            <a:r>
              <a:t>Aufgabe 2</a:t>
            </a:r>
          </a:p>
        </p:txBody>
      </p:sp>
      <p:sp>
        <p:nvSpPr>
          <p:cNvPr id="356" name="Bitte schaut euch die Ergebnisse an! (S. 460 – 461, mit Abb. 2 und 3)…"/>
          <p:cNvSpPr txBox="1"/>
          <p:nvPr/>
        </p:nvSpPr>
        <p:spPr>
          <a:xfrm>
            <a:off x="437310" y="1261544"/>
            <a:ext cx="7609959" cy="1056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49580">
              <a:defRPr sz="1600">
                <a:uFill>
                  <a:solidFill>
                    <a:srgbClr val="000000"/>
                  </a:solidFill>
                </a:uFill>
                <a:latin typeface="+mn-lt"/>
                <a:ea typeface="+mn-ea"/>
                <a:cs typeface="+mn-cs"/>
                <a:sym typeface="Helvetica"/>
              </a:defRPr>
            </a:pPr>
            <a:r>
              <a:t>Bitte schaut euch die Ergebnisse an! </a:t>
            </a:r>
            <a:r>
              <a:rPr sz="1300">
                <a:solidFill>
                  <a:schemeClr val="accent4">
                    <a:lumOff val="-8800"/>
                  </a:schemeClr>
                </a:solidFill>
              </a:rPr>
              <a:t>(S. 460 – 461, mit Abb. 2 und 3) </a:t>
            </a:r>
          </a:p>
          <a:p>
            <a:pPr lvl="1" indent="228600" defTabSz="457200">
              <a:defRPr sz="1600">
                <a:uFill>
                  <a:solidFill>
                    <a:srgbClr val="000000"/>
                  </a:solidFill>
                </a:uFill>
                <a:latin typeface="+mn-lt"/>
                <a:ea typeface="+mn-ea"/>
                <a:cs typeface="+mn-cs"/>
                <a:sym typeface="Helvetica"/>
              </a:defRPr>
            </a:pPr>
            <a:r>
              <a:t>    </a:t>
            </a:r>
          </a:p>
          <a:p>
            <a:pPr defTabSz="457200">
              <a:defRPr sz="1600">
                <a:uFill>
                  <a:solidFill>
                    <a:srgbClr val="000000"/>
                  </a:solidFill>
                </a:uFill>
                <a:latin typeface="+mn-lt"/>
                <a:ea typeface="+mn-ea"/>
                <a:cs typeface="+mn-cs"/>
                <a:sym typeface="Helvetica"/>
              </a:defRPr>
            </a:pPr>
            <a:r>
              <a:t>b)  Welche Effekte zeigten sich in den fMRT-Daten? Welche Areale </a:t>
            </a:r>
          </a:p>
          <a:p>
            <a:pPr lvl="1" indent="228600" defTabSz="457200">
              <a:defRPr sz="1600">
                <a:uFill>
                  <a:solidFill>
                    <a:srgbClr val="000000"/>
                  </a:solidFill>
                </a:uFill>
                <a:latin typeface="+mn-lt"/>
                <a:ea typeface="+mn-ea"/>
                <a:cs typeface="+mn-cs"/>
                <a:sym typeface="Helvetica"/>
              </a:defRPr>
            </a:pPr>
            <a:r>
              <a:t>  zeigen ein erhöhte Aktivität bei welchen Reizen?</a:t>
            </a:r>
          </a:p>
        </p:txBody>
      </p:sp>
      <p:pic>
        <p:nvPicPr>
          <p:cNvPr id="357" name="Bildschirmfoto 2021-12-02 um 13.40.50.png" descr="Bildschirmfoto 2021-12-02 um 13.40.50.png"/>
          <p:cNvPicPr>
            <a:picLocks noChangeAspect="1"/>
          </p:cNvPicPr>
          <p:nvPr/>
        </p:nvPicPr>
        <p:blipFill>
          <a:blip r:embed="rId3"/>
          <a:stretch>
            <a:fillRect/>
          </a:stretch>
        </p:blipFill>
        <p:spPr>
          <a:xfrm>
            <a:off x="448748" y="2594961"/>
            <a:ext cx="7751870" cy="3460207"/>
          </a:xfrm>
          <a:prstGeom prst="rect">
            <a:avLst/>
          </a:prstGeom>
          <a:ln w="12700">
            <a:miter lim="400000"/>
          </a:ln>
        </p:spPr>
      </p:pic>
      <p:sp>
        <p:nvSpPr>
          <p:cNvPr id="358" name="Abbildung 7…"/>
          <p:cNvSpPr txBox="1"/>
          <p:nvPr/>
        </p:nvSpPr>
        <p:spPr>
          <a:xfrm>
            <a:off x="531431" y="2386513"/>
            <a:ext cx="1615789"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800">
                <a:solidFill>
                  <a:srgbClr val="A7A7A7"/>
                </a:solidFill>
                <a:latin typeface="+mn-lt"/>
                <a:ea typeface="+mn-ea"/>
                <a:cs typeface="+mn-cs"/>
                <a:sym typeface="Helvetica"/>
              </a:defRPr>
            </a:pPr>
            <a:r>
              <a:t>Abbildung 7</a:t>
            </a:r>
          </a:p>
          <a:p>
            <a:pPr>
              <a:defRPr sz="800">
                <a:solidFill>
                  <a:srgbClr val="A7A7A7"/>
                </a:solidFill>
                <a:latin typeface="+mn-lt"/>
                <a:ea typeface="+mn-ea"/>
                <a:cs typeface="+mn-cs"/>
                <a:sym typeface="Helvetica"/>
              </a:defRPr>
            </a:pPr>
            <a:r>
              <a:t>Ergebnisse der fMRT-Messungen</a:t>
            </a:r>
          </a:p>
        </p:txBody>
      </p:sp>
      <p:sp>
        <p:nvSpPr>
          <p:cNvPr id="359" name="Blankenburg, Ruff, Deichmann, Rees &amp; Driver, 2006"/>
          <p:cNvSpPr txBox="1"/>
          <p:nvPr/>
        </p:nvSpPr>
        <p:spPr>
          <a:xfrm>
            <a:off x="531668" y="5986828"/>
            <a:ext cx="2158261" cy="193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700">
                <a:solidFill>
                  <a:srgbClr val="A7A7A7"/>
                </a:solidFill>
                <a:latin typeface="+mn-lt"/>
                <a:ea typeface="+mn-ea"/>
                <a:cs typeface="+mn-cs"/>
                <a:sym typeface="Helvetica"/>
              </a:defRPr>
            </a:lvl1pPr>
          </a:lstStyle>
          <a:p>
            <a:r>
              <a:t>Blankenburg, Ruff, Deichmann, Rees &amp; Driver, 2006</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Dr. Julian Keil…"/>
          <p:cNvSpPr txBox="1">
            <a:spLocks noGrp="1"/>
          </p:cNvSpPr>
          <p:nvPr>
            <p:ph type="body" idx="1"/>
          </p:nvPr>
        </p:nvSpPr>
        <p:spPr>
          <a:prstGeom prst="rect">
            <a:avLst/>
          </a:prstGeom>
        </p:spPr>
        <p:txBody>
          <a:bodyPr>
            <a:normAutofit fontScale="92500" lnSpcReduction="10000"/>
          </a:bodyPr>
          <a:lstStyle/>
          <a:p>
            <a:pPr algn="l" defTabSz="292020">
              <a:lnSpc>
                <a:spcPts val="500"/>
              </a:lnSpc>
              <a:spcBef>
                <a:spcPts val="400"/>
              </a:spcBef>
              <a:tabLst>
                <a:tab pos="38100" algn="l"/>
                <a:tab pos="292100" algn="l"/>
                <a:tab pos="546100" algn="l"/>
                <a:tab pos="800100" algn="l"/>
                <a:tab pos="1041400" algn="l"/>
                <a:tab pos="1295400" algn="l"/>
                <a:tab pos="1549400" algn="l"/>
                <a:tab pos="1790700" algn="l"/>
                <a:tab pos="2044700" algn="l"/>
                <a:tab pos="2298700" algn="l"/>
                <a:tab pos="2552700" algn="l"/>
                <a:tab pos="2794000" algn="l"/>
                <a:tab pos="3048000" algn="l"/>
                <a:tab pos="3302000" algn="l"/>
                <a:tab pos="3556000" algn="l"/>
                <a:tab pos="3797300" algn="l"/>
                <a:tab pos="4051300" algn="l"/>
                <a:tab pos="4305300" algn="l"/>
                <a:tab pos="4559300" algn="l"/>
                <a:tab pos="4800600" algn="l"/>
                <a:tab pos="4826000" algn="l"/>
              </a:tabLst>
              <a:defRPr sz="1300" b="1">
                <a:latin typeface="Helvetica Neue"/>
                <a:ea typeface="Helvetica Neue"/>
                <a:cs typeface="Helvetica Neue"/>
                <a:sym typeface="Helvetica Neue"/>
              </a:defRPr>
            </a:pPr>
            <a:endParaRPr/>
          </a:p>
          <a:p>
            <a:pPr algn="l" defTabSz="292020">
              <a:lnSpc>
                <a:spcPts val="500"/>
              </a:lnSpc>
              <a:spcBef>
                <a:spcPts val="400"/>
              </a:spcBef>
              <a:tabLst>
                <a:tab pos="38100" algn="l"/>
                <a:tab pos="292100" algn="l"/>
                <a:tab pos="546100" algn="l"/>
                <a:tab pos="800100" algn="l"/>
                <a:tab pos="1041400" algn="l"/>
                <a:tab pos="1295400" algn="l"/>
                <a:tab pos="1549400" algn="l"/>
                <a:tab pos="1790700" algn="l"/>
                <a:tab pos="2044700" algn="l"/>
                <a:tab pos="2298700" algn="l"/>
                <a:tab pos="2552700" algn="l"/>
                <a:tab pos="2794000" algn="l"/>
                <a:tab pos="3048000" algn="l"/>
                <a:tab pos="3302000" algn="l"/>
                <a:tab pos="3556000" algn="l"/>
                <a:tab pos="3797300" algn="l"/>
                <a:tab pos="4051300" algn="l"/>
                <a:tab pos="4305300" algn="l"/>
                <a:tab pos="4559300" algn="l"/>
                <a:tab pos="4800600" algn="l"/>
                <a:tab pos="4826000" algn="l"/>
              </a:tabLst>
              <a:defRPr sz="1495" b="1">
                <a:latin typeface="Helvetica Neue"/>
                <a:ea typeface="Helvetica Neue"/>
                <a:cs typeface="Helvetica Neue"/>
                <a:sym typeface="Helvetica Neue"/>
              </a:defRPr>
            </a:pPr>
            <a:r>
              <a:t>Referat</a:t>
            </a:r>
            <a:r>
              <a:rPr b="0"/>
              <a:t>: Schmerz</a:t>
            </a:r>
          </a:p>
          <a:p>
            <a:pPr algn="l" defTabSz="292020">
              <a:lnSpc>
                <a:spcPts val="1600"/>
              </a:lnSpc>
              <a:spcBef>
                <a:spcPts val="400"/>
              </a:spcBef>
              <a:tabLst>
                <a:tab pos="38100" algn="l"/>
                <a:tab pos="292100" algn="l"/>
                <a:tab pos="546100" algn="l"/>
                <a:tab pos="800100" algn="l"/>
                <a:tab pos="1041400" algn="l"/>
                <a:tab pos="1295400" algn="l"/>
                <a:tab pos="1549400" algn="l"/>
                <a:tab pos="1790700" algn="l"/>
                <a:tab pos="2044700" algn="l"/>
                <a:tab pos="2298700" algn="l"/>
                <a:tab pos="2552700" algn="l"/>
                <a:tab pos="2794000" algn="l"/>
                <a:tab pos="3048000" algn="l"/>
                <a:tab pos="3302000" algn="l"/>
                <a:tab pos="3556000" algn="l"/>
                <a:tab pos="3797300" algn="l"/>
                <a:tab pos="4051300" algn="l"/>
                <a:tab pos="4305300" algn="l"/>
                <a:tab pos="4559300" algn="l"/>
                <a:tab pos="4800600" algn="l"/>
                <a:tab pos="4826000" algn="l"/>
              </a:tabLst>
              <a:defRPr sz="1495" b="1">
                <a:latin typeface="Helvetica Neue"/>
                <a:ea typeface="Helvetica Neue"/>
                <a:cs typeface="Helvetica Neue"/>
                <a:sym typeface="Helvetica Neue"/>
              </a:defRPr>
            </a:pPr>
            <a:endParaRPr b="0"/>
          </a:p>
          <a:p>
            <a:pPr algn="l" defTabSz="292020">
              <a:lnSpc>
                <a:spcPts val="1600"/>
              </a:lnSpc>
              <a:spcBef>
                <a:spcPts val="400"/>
              </a:spcBef>
              <a:tabLst>
                <a:tab pos="38100" algn="l"/>
                <a:tab pos="292100" algn="l"/>
                <a:tab pos="546100" algn="l"/>
                <a:tab pos="800100" algn="l"/>
                <a:tab pos="1041400" algn="l"/>
                <a:tab pos="1295400" algn="l"/>
                <a:tab pos="1549400" algn="l"/>
                <a:tab pos="1790700" algn="l"/>
                <a:tab pos="2044700" algn="l"/>
                <a:tab pos="2298700" algn="l"/>
                <a:tab pos="2552700" algn="l"/>
                <a:tab pos="2794000" algn="l"/>
                <a:tab pos="3048000" algn="l"/>
                <a:tab pos="3302000" algn="l"/>
                <a:tab pos="3556000" algn="l"/>
                <a:tab pos="3797300" algn="l"/>
                <a:tab pos="4051300" algn="l"/>
                <a:tab pos="4305300" algn="l"/>
                <a:tab pos="4559300" algn="l"/>
                <a:tab pos="4800600" algn="l"/>
                <a:tab pos="4826000" algn="l"/>
              </a:tabLst>
              <a:defRPr sz="1495" b="1">
                <a:latin typeface="Helvetica Neue"/>
                <a:ea typeface="Helvetica Neue"/>
                <a:cs typeface="Helvetica Neue"/>
                <a:sym typeface="Helvetica Neue"/>
              </a:defRPr>
            </a:pPr>
            <a:r>
              <a:t>Vorbereitung</a:t>
            </a:r>
            <a:r>
              <a:rPr b="0"/>
              <a:t> </a:t>
            </a:r>
            <a:r>
              <a:t>auf die nächste Sitzung</a:t>
            </a:r>
          </a:p>
          <a:p>
            <a:pPr algn="l" defTabSz="297179">
              <a:lnSpc>
                <a:spcPts val="1600"/>
              </a:lnSpc>
              <a:spcBef>
                <a:spcPts val="0"/>
              </a:spcBef>
              <a:defRPr sz="1495">
                <a:latin typeface="Helvetica Neue"/>
                <a:ea typeface="Helvetica Neue"/>
                <a:cs typeface="Helvetica Neue"/>
                <a:sym typeface="Helvetica Neue"/>
              </a:defRPr>
            </a:pPr>
            <a:r>
              <a:t>Paper: </a:t>
            </a:r>
          </a:p>
          <a:p>
            <a:pPr algn="l" defTabSz="297179">
              <a:lnSpc>
                <a:spcPts val="1600"/>
              </a:lnSpc>
              <a:spcBef>
                <a:spcPts val="0"/>
              </a:spcBef>
              <a:defRPr sz="1495">
                <a:latin typeface="Helvetica Neue"/>
                <a:ea typeface="Helvetica Neue"/>
                <a:cs typeface="Helvetica Neue"/>
                <a:sym typeface="Helvetica Neue"/>
              </a:defRPr>
            </a:pPr>
            <a:r>
              <a:t>Flor, H., Nikolajsen, L., &amp; Staehelin Jensen, T. (2006). Phantom limb pain: a case of maladaptive CNS plasticity? Nature Reviews Neuroscience, 7(11), 873–881.</a:t>
            </a:r>
          </a:p>
          <a:p>
            <a:pPr algn="l" defTabSz="297179">
              <a:lnSpc>
                <a:spcPts val="1600"/>
              </a:lnSpc>
              <a:spcBef>
                <a:spcPts val="0"/>
              </a:spcBef>
              <a:defRPr sz="1170">
                <a:latin typeface="Helvetica Neue"/>
                <a:ea typeface="Helvetica Neue"/>
                <a:cs typeface="Helvetica Neue"/>
                <a:sym typeface="Helvetica Neue"/>
              </a:defRPr>
            </a:pPr>
            <a:endParaRPr/>
          </a:p>
          <a:p>
            <a:pPr marL="222884" indent="-222884" algn="l" defTabSz="292020">
              <a:spcBef>
                <a:spcPts val="400"/>
              </a:spcBef>
              <a:defRPr sz="1170">
                <a:latin typeface="Helvetica Neue"/>
                <a:ea typeface="Helvetica Neue"/>
                <a:cs typeface="Helvetica Neue"/>
                <a:sym typeface="Helvetica Neue"/>
              </a:defRPr>
            </a:pPr>
            <a:r>
              <a:rPr b="1"/>
              <a:t>Aufgaben…</a:t>
            </a:r>
            <a:r>
              <a:rPr>
                <a:latin typeface="Helvetica Neue Medium"/>
                <a:ea typeface="Helvetica Neue Medium"/>
                <a:cs typeface="Helvetica Neue Medium"/>
                <a:sym typeface="Helvetica Neue Medium"/>
              </a:rPr>
              <a:t> </a:t>
            </a:r>
          </a:p>
          <a:p>
            <a:pPr marL="222884" indent="-222884" algn="l" defTabSz="292020">
              <a:spcBef>
                <a:spcPts val="400"/>
              </a:spcBef>
              <a:defRPr sz="1170" b="1">
                <a:latin typeface="Helvetica Neue"/>
                <a:ea typeface="Helvetica Neue"/>
                <a:cs typeface="Helvetica Neue"/>
                <a:sym typeface="Helvetica Neue"/>
              </a:defRPr>
            </a:pPr>
            <a:r>
              <a:t>…für alle mit Vornamen von A-L:  Veränderungen im PNS und Rückenmark</a:t>
            </a:r>
          </a:p>
          <a:p>
            <a:pPr marL="185737" indent="-185737" algn="l" defTabSz="292020">
              <a:spcBef>
                <a:spcPts val="300"/>
              </a:spcBef>
              <a:defRPr sz="1170">
                <a:latin typeface="Helvetica Neue"/>
                <a:ea typeface="Helvetica Neue"/>
                <a:cs typeface="Helvetica Neue"/>
                <a:sym typeface="Helvetica Neue"/>
              </a:defRPr>
            </a:pPr>
            <a:r>
              <a:t>a.  Welche peripheren Veränderungen zeigen sich nach einer physischen Verletzung?</a:t>
            </a:r>
          </a:p>
          <a:p>
            <a:pPr marL="148589" lvl="1" indent="0" algn="l" defTabSz="292020">
              <a:spcBef>
                <a:spcPts val="300"/>
              </a:spcBef>
              <a:defRPr sz="1170">
                <a:latin typeface="Helvetica Neue"/>
                <a:ea typeface="Helvetica Neue"/>
                <a:cs typeface="Helvetica Neue"/>
                <a:sym typeface="Helvetica Neue"/>
              </a:defRPr>
            </a:pPr>
            <a:r>
              <a:t>-  Was sind „Neuroma“?</a:t>
            </a:r>
          </a:p>
          <a:p>
            <a:pPr marL="148589" indent="-148589" algn="l" defTabSz="292020">
              <a:spcBef>
                <a:spcPts val="300"/>
              </a:spcBef>
              <a:defRPr sz="1170">
                <a:latin typeface="Helvetica Neue"/>
                <a:ea typeface="Helvetica Neue"/>
                <a:cs typeface="Helvetica Neue"/>
                <a:sym typeface="Helvetica Neue"/>
              </a:defRPr>
            </a:pPr>
            <a:r>
              <a:t>	- Wie tragen Neuroma zu Phantomschmerz bei?</a:t>
            </a:r>
          </a:p>
          <a:p>
            <a:pPr marL="185737" indent="-185737" algn="l" defTabSz="292020">
              <a:spcBef>
                <a:spcPts val="300"/>
              </a:spcBef>
              <a:defRPr sz="1170">
                <a:latin typeface="Helvetica Neue"/>
                <a:ea typeface="Helvetica Neue"/>
                <a:cs typeface="Helvetica Neue"/>
                <a:sym typeface="Helvetica Neue"/>
              </a:defRPr>
            </a:pPr>
            <a:r>
              <a:t>b.  Welche Veränderungen am Rückenmark zeigen sich?</a:t>
            </a:r>
          </a:p>
          <a:p>
            <a:pPr marL="148589" indent="-148589" algn="l" defTabSz="292020">
              <a:spcBef>
                <a:spcPts val="300"/>
              </a:spcBef>
              <a:defRPr sz="1170">
                <a:latin typeface="Helvetica Neue"/>
                <a:ea typeface="Helvetica Neue"/>
                <a:cs typeface="Helvetica Neue"/>
                <a:sym typeface="Helvetica Neue"/>
              </a:defRPr>
            </a:pPr>
            <a:r>
              <a:t>	- Was ist das „dorsal root ganglion“?</a:t>
            </a:r>
          </a:p>
          <a:p>
            <a:pPr marL="148589" indent="-148589" algn="l" defTabSz="292020">
              <a:spcBef>
                <a:spcPts val="300"/>
              </a:spcBef>
              <a:defRPr sz="1170">
                <a:latin typeface="Helvetica Neue"/>
                <a:ea typeface="Helvetica Neue"/>
                <a:cs typeface="Helvetica Neue"/>
                <a:sym typeface="Helvetica Neue"/>
              </a:defRPr>
            </a:pPr>
            <a:r>
              <a:t>	- Welche Rolle spielen beieinander liegende Neurone?</a:t>
            </a:r>
          </a:p>
          <a:p>
            <a:pPr marL="222884" indent="-222884" algn="l" defTabSz="292020">
              <a:spcBef>
                <a:spcPts val="400"/>
              </a:spcBef>
              <a:defRPr sz="1170">
                <a:latin typeface="Helvetica Neue"/>
                <a:ea typeface="Helvetica Neue"/>
                <a:cs typeface="Helvetica Neue"/>
                <a:sym typeface="Helvetica Neue"/>
              </a:defRPr>
            </a:pPr>
            <a:endParaRPr/>
          </a:p>
          <a:p>
            <a:pPr marL="222884" indent="-222884" algn="l" defTabSz="292020">
              <a:spcBef>
                <a:spcPts val="400"/>
              </a:spcBef>
              <a:defRPr sz="1170" b="1">
                <a:latin typeface="Helvetica Neue"/>
                <a:ea typeface="Helvetica Neue"/>
                <a:cs typeface="Helvetica Neue"/>
                <a:sym typeface="Helvetica Neue"/>
              </a:defRPr>
            </a:pPr>
            <a:r>
              <a:t>… für alle mit Vornamen von M-Z: ZNS Veränderungen in Hirnstamm, Thalamus und Kortex</a:t>
            </a:r>
          </a:p>
          <a:p>
            <a:pPr marL="185737" indent="-185737" algn="l" defTabSz="292020">
              <a:spcBef>
                <a:spcPts val="300"/>
              </a:spcBef>
              <a:defRPr sz="1170">
                <a:latin typeface="Helvetica Neue"/>
                <a:ea typeface="Helvetica Neue"/>
                <a:cs typeface="Helvetica Neue"/>
                <a:sym typeface="Helvetica Neue"/>
              </a:defRPr>
            </a:pPr>
            <a:r>
              <a:t>      Welche zentralen Veränderungen zeigen sich nach einer physischen Verletzung? </a:t>
            </a:r>
          </a:p>
          <a:p>
            <a:pPr marL="185737" indent="-185737" algn="l" defTabSz="292020">
              <a:spcBef>
                <a:spcPts val="300"/>
              </a:spcBef>
              <a:defRPr sz="1170">
                <a:latin typeface="Helvetica Neue"/>
                <a:ea typeface="Helvetica Neue"/>
                <a:cs typeface="Helvetica Neue"/>
                <a:sym typeface="Helvetica Neue"/>
              </a:defRPr>
            </a:pPr>
            <a:r>
              <a:t>      -  Was bedeutet „Invasion“ in diesem Zusammenhang?</a:t>
            </a:r>
          </a:p>
          <a:p>
            <a:pPr marL="148589" indent="-148589" algn="l" defTabSz="292020">
              <a:spcBef>
                <a:spcPts val="300"/>
              </a:spcBef>
              <a:defRPr sz="1170">
                <a:latin typeface="Helvetica Neue"/>
                <a:ea typeface="Helvetica Neue"/>
                <a:cs typeface="Helvetica Neue"/>
                <a:sym typeface="Helvetica Neue"/>
              </a:defRPr>
            </a:pPr>
            <a:r>
              <a:t>	-  Welcher Zusammenhang besteht zwischen „map reorganization“ und Phantomschmerz?</a:t>
            </a:r>
          </a:p>
          <a:p>
            <a:pPr marL="148589" indent="-148589" algn="l" defTabSz="292020">
              <a:spcBef>
                <a:spcPts val="100"/>
              </a:spcBef>
              <a:defRPr sz="1170">
                <a:latin typeface="Helvetica Neue"/>
                <a:ea typeface="Helvetica Neue"/>
                <a:cs typeface="Helvetica Neue"/>
                <a:sym typeface="Helvetica Neue"/>
              </a:defRPr>
            </a:pPr>
            <a:r>
              <a:t>	- Welche unterschiedlichen Stadien der Reorganisation lassen sich unterscheiden?</a:t>
            </a:r>
          </a:p>
        </p:txBody>
      </p:sp>
      <p:sp>
        <p:nvSpPr>
          <p:cNvPr id="2" name="Title 1">
            <a:extLst>
              <a:ext uri="{FF2B5EF4-FFF2-40B4-BE49-F238E27FC236}">
                <a16:creationId xmlns:a16="http://schemas.microsoft.com/office/drawing/2014/main" id="{03670591-FB2C-32D7-960F-3E03661202E1}"/>
              </a:ext>
            </a:extLst>
          </p:cNvPr>
          <p:cNvSpPr>
            <a:spLocks noGrp="1"/>
          </p:cNvSpPr>
          <p:nvPr>
            <p:ph type="title"/>
          </p:nvPr>
        </p:nvSpPr>
        <p:spPr/>
        <p:txBody>
          <a:bodyPr>
            <a:normAutofit/>
          </a:bodyPr>
          <a:lstStyle/>
          <a:p>
            <a:r>
              <a:rPr lang="en-GB" dirty="0" err="1"/>
              <a:t>Nächste</a:t>
            </a:r>
            <a:r>
              <a:rPr lang="en-GB" dirty="0"/>
              <a:t> </a:t>
            </a:r>
            <a:r>
              <a:rPr lang="en-GB" dirty="0" err="1"/>
              <a:t>Woche</a:t>
            </a:r>
            <a:endParaRPr lang="en-US"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Titel 1"/>
          <p:cNvSpPr txBox="1">
            <a:spLocks noGrp="1"/>
          </p:cNvSpPr>
          <p:nvPr>
            <p:ph type="title"/>
          </p:nvPr>
        </p:nvSpPr>
        <p:spPr>
          <a:prstGeom prst="rect">
            <a:avLst/>
          </a:prstGeom>
        </p:spPr>
        <p:txBody>
          <a:bodyPr/>
          <a:lstStyle/>
          <a:p>
            <a:r>
              <a:t>Literatur</a:t>
            </a:r>
          </a:p>
        </p:txBody>
      </p:sp>
      <p:sp>
        <p:nvSpPr>
          <p:cNvPr id="425" name="Blankenburg, F., Ruff, C. C., Deichmann, R., Rees, G. &amp; Driver, J. (2006). The Cutaneous Rabbit Illusion Affects Human Primary Sensory Cortex Somatotopically. PLoS Biology, 4(3), 459 - 466. doi: 10.1371/journal.pbio.0040069"/>
          <p:cNvSpPr txBox="1"/>
          <p:nvPr/>
        </p:nvSpPr>
        <p:spPr>
          <a:xfrm>
            <a:off x="426563" y="1602492"/>
            <a:ext cx="7826576" cy="33239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609600" indent="-609600" defTabSz="457200">
              <a:defRPr sz="1400">
                <a:solidFill>
                  <a:schemeClr val="accent4">
                    <a:lumOff val="-8800"/>
                  </a:schemeClr>
                </a:solidFill>
                <a:latin typeface="+mn-lt"/>
                <a:ea typeface="+mn-ea"/>
                <a:cs typeface="+mn-cs"/>
                <a:sym typeface="Helvetica"/>
              </a:defRPr>
            </a:pPr>
            <a:r>
              <a:rPr sz="1400" dirty="0" err="1">
                <a:solidFill>
                  <a:schemeClr val="bg1">
                    <a:lumMod val="50000"/>
                  </a:schemeClr>
                </a:solidFill>
                <a:latin typeface="+mn-lt"/>
              </a:rPr>
              <a:t>Blankenburg</a:t>
            </a:r>
            <a:r>
              <a:rPr sz="1400" dirty="0">
                <a:solidFill>
                  <a:schemeClr val="bg1">
                    <a:lumMod val="50000"/>
                  </a:schemeClr>
                </a:solidFill>
                <a:latin typeface="+mn-lt"/>
              </a:rPr>
              <a:t>, F., Ruff, C. C., </a:t>
            </a:r>
            <a:r>
              <a:rPr sz="1400" dirty="0" err="1">
                <a:solidFill>
                  <a:schemeClr val="bg1">
                    <a:lumMod val="50000"/>
                  </a:schemeClr>
                </a:solidFill>
                <a:latin typeface="+mn-lt"/>
              </a:rPr>
              <a:t>Deichmann</a:t>
            </a:r>
            <a:r>
              <a:rPr sz="1400" dirty="0">
                <a:solidFill>
                  <a:schemeClr val="bg1">
                    <a:lumMod val="50000"/>
                  </a:schemeClr>
                </a:solidFill>
                <a:latin typeface="+mn-lt"/>
              </a:rPr>
              <a:t>, R., Rees, G. &amp; Driver, J. (2006). The Cutaneous Rabbit Illusion Affects Human Primary Sensory Cortex </a:t>
            </a:r>
            <a:r>
              <a:rPr sz="1400" dirty="0" err="1">
                <a:solidFill>
                  <a:schemeClr val="bg1">
                    <a:lumMod val="50000"/>
                  </a:schemeClr>
                </a:solidFill>
                <a:latin typeface="+mn-lt"/>
              </a:rPr>
              <a:t>Somatotopically</a:t>
            </a:r>
            <a:r>
              <a:rPr sz="1400" dirty="0">
                <a:solidFill>
                  <a:schemeClr val="bg1">
                    <a:lumMod val="50000"/>
                  </a:schemeClr>
                </a:solidFill>
                <a:latin typeface="+mn-lt"/>
              </a:rPr>
              <a:t>. </a:t>
            </a:r>
            <a:r>
              <a:rPr sz="1400" i="1" dirty="0" err="1">
                <a:solidFill>
                  <a:schemeClr val="bg1">
                    <a:lumMod val="50000"/>
                  </a:schemeClr>
                </a:solidFill>
                <a:latin typeface="+mn-lt"/>
              </a:rPr>
              <a:t>PLoS</a:t>
            </a:r>
            <a:r>
              <a:rPr sz="1400" i="1" dirty="0">
                <a:solidFill>
                  <a:schemeClr val="bg1">
                    <a:lumMod val="50000"/>
                  </a:schemeClr>
                </a:solidFill>
                <a:latin typeface="+mn-lt"/>
              </a:rPr>
              <a:t> Biology</a:t>
            </a:r>
            <a:r>
              <a:rPr sz="1400" dirty="0">
                <a:solidFill>
                  <a:schemeClr val="bg1">
                    <a:lumMod val="50000"/>
                  </a:schemeClr>
                </a:solidFill>
                <a:latin typeface="+mn-lt"/>
              </a:rPr>
              <a:t>, </a:t>
            </a:r>
            <a:r>
              <a:rPr sz="1400" i="1" dirty="0">
                <a:solidFill>
                  <a:schemeClr val="bg1">
                    <a:lumMod val="50000"/>
                  </a:schemeClr>
                </a:solidFill>
                <a:latin typeface="+mn-lt"/>
              </a:rPr>
              <a:t>4</a:t>
            </a:r>
            <a:r>
              <a:rPr sz="1400" dirty="0">
                <a:solidFill>
                  <a:schemeClr val="bg1">
                    <a:lumMod val="50000"/>
                  </a:schemeClr>
                </a:solidFill>
                <a:latin typeface="+mn-lt"/>
              </a:rPr>
              <a:t>(3), 459 - 466. </a:t>
            </a:r>
            <a:r>
              <a:rPr sz="1400" dirty="0" err="1">
                <a:solidFill>
                  <a:schemeClr val="bg1">
                    <a:lumMod val="50000"/>
                  </a:schemeClr>
                </a:solidFill>
                <a:latin typeface="+mn-lt"/>
              </a:rPr>
              <a:t>doi</a:t>
            </a:r>
            <a:r>
              <a:rPr sz="1400" dirty="0">
                <a:solidFill>
                  <a:schemeClr val="bg1">
                    <a:lumMod val="50000"/>
                  </a:schemeClr>
                </a:solidFill>
                <a:latin typeface="+mn-lt"/>
              </a:rPr>
              <a:t>: 10.1371/journal.pbio.0040069</a:t>
            </a:r>
            <a:endParaRPr lang="de-DE" sz="1400" dirty="0">
              <a:solidFill>
                <a:schemeClr val="bg1">
                  <a:lumMod val="50000"/>
                </a:schemeClr>
              </a:solidFill>
              <a:latin typeface="+mn-lt"/>
            </a:endParaRPr>
          </a:p>
          <a:p>
            <a:pPr marL="609600" indent="-609600" defTabSz="457200">
              <a:defRPr sz="1400">
                <a:solidFill>
                  <a:schemeClr val="accent4">
                    <a:lumOff val="-8800"/>
                  </a:schemeClr>
                </a:solidFill>
                <a:latin typeface="+mn-lt"/>
                <a:ea typeface="+mn-ea"/>
                <a:cs typeface="+mn-cs"/>
                <a:sym typeface="Helvetica"/>
              </a:defRPr>
            </a:pPr>
            <a:endParaRPr lang="de-DE" sz="1400" dirty="0">
              <a:solidFill>
                <a:schemeClr val="bg1">
                  <a:lumMod val="50000"/>
                </a:schemeClr>
              </a:solidFill>
              <a:latin typeface="+mn-lt"/>
            </a:endParaRPr>
          </a:p>
          <a:p>
            <a:pPr marL="609600" indent="-609600" defTabSz="457200">
              <a:defRPr sz="1400">
                <a:solidFill>
                  <a:schemeClr val="accent4">
                    <a:lumOff val="-8800"/>
                  </a:schemeClr>
                </a:solidFill>
                <a:latin typeface="+mn-lt"/>
                <a:ea typeface="+mn-ea"/>
                <a:cs typeface="+mn-cs"/>
                <a:sym typeface="Helvetica"/>
              </a:defRPr>
            </a:pPr>
            <a:r>
              <a:rPr lang="en-GB" sz="1400" dirty="0">
                <a:solidFill>
                  <a:schemeClr val="bg1">
                    <a:lumMod val="50000"/>
                  </a:schemeClr>
                </a:solidFill>
                <a:latin typeface="+mn-lt"/>
              </a:rPr>
              <a:t>Kolb, W., &amp; Wishaw I.Q. (2009). </a:t>
            </a:r>
            <a:r>
              <a:rPr lang="en-GB" sz="1400" i="1" dirty="0">
                <a:solidFill>
                  <a:schemeClr val="bg1">
                    <a:lumMod val="50000"/>
                  </a:schemeClr>
                </a:solidFill>
                <a:latin typeface="+mn-lt"/>
              </a:rPr>
              <a:t>Fundamentals of Human Neuropsychology</a:t>
            </a:r>
            <a:r>
              <a:rPr lang="en-GB" sz="1400" dirty="0">
                <a:solidFill>
                  <a:schemeClr val="bg1">
                    <a:lumMod val="50000"/>
                  </a:schemeClr>
                </a:solidFill>
                <a:latin typeface="+mn-lt"/>
              </a:rPr>
              <a:t>, (6th Edition) </a:t>
            </a:r>
          </a:p>
          <a:p>
            <a:pPr marL="609600" indent="-609600" defTabSz="457200">
              <a:defRPr sz="1400">
                <a:solidFill>
                  <a:schemeClr val="accent4">
                    <a:lumOff val="-8800"/>
                  </a:schemeClr>
                </a:solidFill>
                <a:latin typeface="+mn-lt"/>
                <a:ea typeface="+mn-ea"/>
                <a:cs typeface="+mn-cs"/>
                <a:sym typeface="Helvetica"/>
              </a:defRPr>
            </a:pPr>
            <a:endParaRPr lang="en-GB" sz="1400" dirty="0">
              <a:solidFill>
                <a:schemeClr val="bg1">
                  <a:lumMod val="50000"/>
                </a:schemeClr>
              </a:solidFill>
              <a:latin typeface="+mn-lt"/>
            </a:endParaRPr>
          </a:p>
          <a:p>
            <a:pPr marL="609600" indent="-609600" defTabSz="457200">
              <a:defRPr sz="1400">
                <a:solidFill>
                  <a:schemeClr val="accent4">
                    <a:lumOff val="-8800"/>
                  </a:schemeClr>
                </a:solidFill>
                <a:latin typeface="+mn-lt"/>
                <a:ea typeface="+mn-ea"/>
                <a:cs typeface="+mn-cs"/>
                <a:sym typeface="Helvetica"/>
              </a:defRPr>
            </a:pPr>
            <a:r>
              <a:rPr lang="en-GB" sz="1400" dirty="0" err="1">
                <a:solidFill>
                  <a:schemeClr val="bg1">
                    <a:lumMod val="50000"/>
                  </a:schemeClr>
                </a:solidFill>
                <a:latin typeface="+mn-lt"/>
              </a:rPr>
              <a:t>Huettel</a:t>
            </a:r>
            <a:r>
              <a:rPr lang="en-GB" sz="1400" dirty="0">
                <a:solidFill>
                  <a:schemeClr val="bg1">
                    <a:lumMod val="50000"/>
                  </a:schemeClr>
                </a:solidFill>
                <a:latin typeface="+mn-lt"/>
              </a:rPr>
              <a:t>, S. A., Song, A. W., &amp; McCarthy, G. (2004). Functional magnetic resonance imaging (Vol. 1). Sunderland, MA: Sinauer Associates.</a:t>
            </a:r>
          </a:p>
          <a:p>
            <a:pPr marL="609600" indent="-609600" defTabSz="457200">
              <a:defRPr sz="1400">
                <a:solidFill>
                  <a:schemeClr val="accent4">
                    <a:lumOff val="-8800"/>
                  </a:schemeClr>
                </a:solidFill>
                <a:latin typeface="+mn-lt"/>
                <a:ea typeface="+mn-ea"/>
                <a:cs typeface="+mn-cs"/>
                <a:sym typeface="Helvetica"/>
              </a:defRPr>
            </a:pPr>
            <a:endParaRPr lang="de-DE" sz="1400" dirty="0">
              <a:solidFill>
                <a:schemeClr val="bg1">
                  <a:lumMod val="50000"/>
                </a:schemeClr>
              </a:solidFill>
              <a:latin typeface="+mn-lt"/>
            </a:endParaRPr>
          </a:p>
          <a:p>
            <a:pPr marL="609600" indent="-609600" defTabSz="457200">
              <a:defRPr sz="1400">
                <a:solidFill>
                  <a:schemeClr val="accent4">
                    <a:lumOff val="-8800"/>
                  </a:schemeClr>
                </a:solidFill>
                <a:latin typeface="+mn-lt"/>
                <a:ea typeface="+mn-ea"/>
                <a:cs typeface="+mn-cs"/>
                <a:sym typeface="Helvetica"/>
              </a:defRPr>
            </a:pPr>
            <a:r>
              <a:rPr lang="en-GB" sz="1400" b="0" i="0" dirty="0">
                <a:solidFill>
                  <a:schemeClr val="bg1">
                    <a:lumMod val="50000"/>
                  </a:schemeClr>
                </a:solidFill>
                <a:effectLst/>
                <a:latin typeface="+mn-lt"/>
              </a:rPr>
              <a:t>Thach, W. T., </a:t>
            </a:r>
            <a:r>
              <a:rPr lang="en-GB" sz="1400" b="0" i="0" dirty="0" err="1">
                <a:solidFill>
                  <a:schemeClr val="bg1">
                    <a:lumMod val="50000"/>
                  </a:schemeClr>
                </a:solidFill>
                <a:effectLst/>
                <a:latin typeface="+mn-lt"/>
              </a:rPr>
              <a:t>Goodkin</a:t>
            </a:r>
            <a:r>
              <a:rPr lang="en-GB" sz="1400" b="0" i="0" dirty="0">
                <a:solidFill>
                  <a:schemeClr val="bg1">
                    <a:lumMod val="50000"/>
                  </a:schemeClr>
                </a:solidFill>
                <a:effectLst/>
                <a:latin typeface="+mn-lt"/>
              </a:rPr>
              <a:t>, H. P., &amp; Keating, J. G. (1992). The cerebellum and the adaptive coordination of movement. </a:t>
            </a:r>
            <a:r>
              <a:rPr lang="en-GB" sz="1400" b="0" i="1" dirty="0">
                <a:solidFill>
                  <a:schemeClr val="bg1">
                    <a:lumMod val="50000"/>
                  </a:schemeClr>
                </a:solidFill>
                <a:effectLst/>
                <a:latin typeface="+mn-lt"/>
              </a:rPr>
              <a:t>Annual review of neuroscience</a:t>
            </a:r>
            <a:r>
              <a:rPr lang="en-GB" sz="1400" b="0" i="0" dirty="0">
                <a:solidFill>
                  <a:schemeClr val="bg1">
                    <a:lumMod val="50000"/>
                  </a:schemeClr>
                </a:solidFill>
                <a:effectLst/>
                <a:latin typeface="+mn-lt"/>
              </a:rPr>
              <a:t>, </a:t>
            </a:r>
            <a:r>
              <a:rPr lang="en-GB" sz="1400" b="0" i="1" dirty="0">
                <a:solidFill>
                  <a:schemeClr val="bg1">
                    <a:lumMod val="50000"/>
                  </a:schemeClr>
                </a:solidFill>
                <a:effectLst/>
                <a:latin typeface="+mn-lt"/>
              </a:rPr>
              <a:t>15</a:t>
            </a:r>
            <a:r>
              <a:rPr lang="en-GB" sz="1400" b="0" i="0" dirty="0">
                <a:solidFill>
                  <a:schemeClr val="bg1">
                    <a:lumMod val="50000"/>
                  </a:schemeClr>
                </a:solidFill>
                <a:effectLst/>
                <a:latin typeface="+mn-lt"/>
              </a:rPr>
              <a:t>(1), 403-442.</a:t>
            </a:r>
          </a:p>
          <a:p>
            <a:pPr marL="609600" indent="-609600" defTabSz="457200">
              <a:defRPr sz="1400">
                <a:solidFill>
                  <a:schemeClr val="accent4">
                    <a:lumOff val="-8800"/>
                  </a:schemeClr>
                </a:solidFill>
                <a:latin typeface="+mn-lt"/>
                <a:ea typeface="+mn-ea"/>
                <a:cs typeface="+mn-cs"/>
                <a:sym typeface="Helvetica"/>
              </a:defRPr>
            </a:pPr>
            <a:endParaRPr lang="en-GB" sz="1400" dirty="0">
              <a:solidFill>
                <a:schemeClr val="bg1">
                  <a:lumMod val="50000"/>
                </a:schemeClr>
              </a:solidFill>
              <a:latin typeface="+mn-lt"/>
            </a:endParaRPr>
          </a:p>
          <a:p>
            <a:pPr marL="609600" indent="-609600" defTabSz="457200">
              <a:defRPr sz="1400">
                <a:solidFill>
                  <a:schemeClr val="accent4">
                    <a:lumOff val="-8800"/>
                  </a:schemeClr>
                </a:solidFill>
                <a:latin typeface="+mn-lt"/>
                <a:ea typeface="+mn-ea"/>
                <a:cs typeface="+mn-cs"/>
                <a:sym typeface="Helvetica"/>
              </a:defRPr>
            </a:pPr>
            <a:r>
              <a:rPr lang="en-GB" sz="1400" b="0" i="0" dirty="0" err="1">
                <a:solidFill>
                  <a:schemeClr val="bg1">
                    <a:lumMod val="50000"/>
                  </a:schemeClr>
                </a:solidFill>
                <a:effectLst/>
                <a:latin typeface="+mn-lt"/>
              </a:rPr>
              <a:t>Kilteni</a:t>
            </a:r>
            <a:r>
              <a:rPr lang="en-GB" sz="1400" b="0" i="0" dirty="0">
                <a:solidFill>
                  <a:schemeClr val="bg1">
                    <a:lumMod val="50000"/>
                  </a:schemeClr>
                </a:solidFill>
                <a:effectLst/>
                <a:latin typeface="+mn-lt"/>
              </a:rPr>
              <a:t>, K., </a:t>
            </a:r>
            <a:r>
              <a:rPr lang="en-GB" sz="1400" b="0" i="0" dirty="0" err="1">
                <a:solidFill>
                  <a:schemeClr val="bg1">
                    <a:lumMod val="50000"/>
                  </a:schemeClr>
                </a:solidFill>
                <a:effectLst/>
                <a:latin typeface="+mn-lt"/>
              </a:rPr>
              <a:t>Maselli</a:t>
            </a:r>
            <a:r>
              <a:rPr lang="en-GB" sz="1400" b="0" i="0" dirty="0">
                <a:solidFill>
                  <a:schemeClr val="bg1">
                    <a:lumMod val="50000"/>
                  </a:schemeClr>
                </a:solidFill>
                <a:effectLst/>
                <a:latin typeface="+mn-lt"/>
              </a:rPr>
              <a:t>, A., </a:t>
            </a:r>
            <a:r>
              <a:rPr lang="en-GB" sz="1400" b="0" i="0" dirty="0" err="1">
                <a:solidFill>
                  <a:schemeClr val="bg1">
                    <a:lumMod val="50000"/>
                  </a:schemeClr>
                </a:solidFill>
                <a:effectLst/>
                <a:latin typeface="+mn-lt"/>
              </a:rPr>
              <a:t>Kording</a:t>
            </a:r>
            <a:r>
              <a:rPr lang="en-GB" sz="1400" b="0" i="0" dirty="0">
                <a:solidFill>
                  <a:schemeClr val="bg1">
                    <a:lumMod val="50000"/>
                  </a:schemeClr>
                </a:solidFill>
                <a:effectLst/>
                <a:latin typeface="+mn-lt"/>
              </a:rPr>
              <a:t>, K. P., &amp; Slater, M. (2015). Over my fake body: body ownership illusions for studying the multisensory basis of own-body perception. </a:t>
            </a:r>
            <a:r>
              <a:rPr lang="en-GB" sz="1400" b="0" i="1" dirty="0">
                <a:solidFill>
                  <a:schemeClr val="bg1">
                    <a:lumMod val="50000"/>
                  </a:schemeClr>
                </a:solidFill>
                <a:effectLst/>
                <a:latin typeface="+mn-lt"/>
              </a:rPr>
              <a:t>Frontiers in human neuroscience</a:t>
            </a:r>
            <a:r>
              <a:rPr lang="en-GB" sz="1400" b="0" i="0" dirty="0">
                <a:solidFill>
                  <a:schemeClr val="bg1">
                    <a:lumMod val="50000"/>
                  </a:schemeClr>
                </a:solidFill>
                <a:effectLst/>
                <a:latin typeface="+mn-lt"/>
              </a:rPr>
              <a:t>, </a:t>
            </a:r>
            <a:r>
              <a:rPr lang="en-GB" sz="1400" b="0" i="1" dirty="0">
                <a:solidFill>
                  <a:schemeClr val="bg1">
                    <a:lumMod val="50000"/>
                  </a:schemeClr>
                </a:solidFill>
                <a:effectLst/>
                <a:latin typeface="+mn-lt"/>
              </a:rPr>
              <a:t>9</a:t>
            </a:r>
            <a:r>
              <a:rPr lang="en-GB" sz="1400" b="0" i="0" dirty="0">
                <a:solidFill>
                  <a:schemeClr val="bg1">
                    <a:lumMod val="50000"/>
                  </a:schemeClr>
                </a:solidFill>
                <a:effectLst/>
                <a:latin typeface="+mn-lt"/>
              </a:rPr>
              <a:t>, 141.</a:t>
            </a:r>
            <a:endParaRPr sz="1400" dirty="0">
              <a:solidFill>
                <a:schemeClr val="bg1">
                  <a:lumMod val="50000"/>
                </a:schemeClr>
              </a:solidFill>
              <a:latin typeface="+mn-lt"/>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Titel 1"/>
          <p:cNvSpPr txBox="1">
            <a:spLocks noGrp="1"/>
          </p:cNvSpPr>
          <p:nvPr>
            <p:ph type="title"/>
          </p:nvPr>
        </p:nvSpPr>
        <p:spPr>
          <a:prstGeom prst="rect">
            <a:avLst/>
          </a:prstGeom>
        </p:spPr>
        <p:txBody>
          <a:bodyPr/>
          <a:lstStyle/>
          <a:p>
            <a:r>
              <a:t>Abbildungen</a:t>
            </a:r>
          </a:p>
        </p:txBody>
      </p:sp>
      <p:sp>
        <p:nvSpPr>
          <p:cNvPr id="432" name="Blankenburg, F., Ruff, C. C., Deichmann, R., Rees, G. &amp; Driver, J. (2006). The Cutaneous Rabbit Illusion Affects Human Primary Sensory Cortex Somatotopically. PLoS Biology, 4(3), S. 461. doi: 10.1371/journal.pbio.0040069…"/>
          <p:cNvSpPr txBox="1"/>
          <p:nvPr/>
        </p:nvSpPr>
        <p:spPr>
          <a:xfrm>
            <a:off x="452407" y="1466094"/>
            <a:ext cx="7445203" cy="33598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609600" indent="-609600" defTabSz="457200">
              <a:defRPr sz="1400">
                <a:solidFill>
                  <a:schemeClr val="accent4">
                    <a:lumOff val="-8800"/>
                  </a:schemeClr>
                </a:solidFill>
                <a:latin typeface="+mn-lt"/>
                <a:ea typeface="+mn-ea"/>
                <a:cs typeface="+mn-cs"/>
                <a:sym typeface="Helvetica"/>
              </a:defRPr>
            </a:pPr>
            <a:r>
              <a:rPr dirty="0" err="1"/>
              <a:t>Blankenburg</a:t>
            </a:r>
            <a:r>
              <a:rPr dirty="0"/>
              <a:t>, F., Ruff, C. C., </a:t>
            </a:r>
            <a:r>
              <a:rPr dirty="0" err="1"/>
              <a:t>Deichmann</a:t>
            </a:r>
            <a:r>
              <a:rPr dirty="0"/>
              <a:t>, R., Rees, G. &amp; Driver, J. (2006). The Cutaneous Rabbit Illusion Affects Human Primary Sensory Cortex </a:t>
            </a:r>
            <a:r>
              <a:rPr dirty="0" err="1"/>
              <a:t>Somatotopically</a:t>
            </a:r>
            <a:r>
              <a:rPr dirty="0"/>
              <a:t>. </a:t>
            </a:r>
            <a:r>
              <a:rPr i="1" dirty="0" err="1"/>
              <a:t>PLoS</a:t>
            </a:r>
            <a:r>
              <a:rPr i="1" dirty="0"/>
              <a:t> Biology</a:t>
            </a:r>
            <a:r>
              <a:rPr dirty="0"/>
              <a:t>, </a:t>
            </a:r>
            <a:r>
              <a:rPr i="1" dirty="0"/>
              <a:t>4</a:t>
            </a:r>
            <a:r>
              <a:rPr dirty="0"/>
              <a:t>(3), S. 461. </a:t>
            </a:r>
            <a:r>
              <a:rPr dirty="0" err="1"/>
              <a:t>doi</a:t>
            </a:r>
            <a:r>
              <a:rPr dirty="0"/>
              <a:t>: 10.1371/journal.pbio.0040069</a:t>
            </a:r>
          </a:p>
          <a:p>
            <a:pPr marL="539999" indent="-539999" defTabSz="457200">
              <a:spcBef>
                <a:spcPts val="1400"/>
              </a:spcBef>
              <a:defRPr sz="1400">
                <a:solidFill>
                  <a:schemeClr val="accent4">
                    <a:lumOff val="-8800"/>
                  </a:schemeClr>
                </a:solidFill>
                <a:latin typeface="+mn-lt"/>
                <a:ea typeface="+mn-ea"/>
                <a:cs typeface="+mn-cs"/>
                <a:sym typeface="Helvetica"/>
              </a:defRPr>
            </a:pPr>
            <a:r>
              <a:rPr dirty="0"/>
              <a:t>Brown, M. (o. D.). </a:t>
            </a:r>
            <a:r>
              <a:rPr i="1" dirty="0"/>
              <a:t>W for Westside</a:t>
            </a:r>
            <a:r>
              <a:rPr dirty="0"/>
              <a:t> [</a:t>
            </a:r>
            <a:r>
              <a:rPr dirty="0" err="1"/>
              <a:t>Fotografie</a:t>
            </a:r>
            <a:r>
              <a:rPr dirty="0"/>
              <a:t>]. Northtown Municipal Utility </a:t>
            </a:r>
            <a:r>
              <a:rPr dirty="0" err="1"/>
              <a:t>Disctrict</a:t>
            </a:r>
            <a:r>
              <a:rPr dirty="0"/>
              <a:t>. https://northtownmud.org/docs/IPTM_Basic_Street_Gangs_Hand_Signs1.pdf</a:t>
            </a:r>
          </a:p>
          <a:p>
            <a:pPr marL="539999" indent="-539999" defTabSz="457200">
              <a:spcBef>
                <a:spcPts val="1400"/>
              </a:spcBef>
              <a:defRPr sz="1400">
                <a:solidFill>
                  <a:schemeClr val="accent4">
                    <a:lumOff val="-8800"/>
                  </a:schemeClr>
                </a:solidFill>
                <a:latin typeface="+mn-lt"/>
                <a:ea typeface="+mn-ea"/>
                <a:cs typeface="+mn-cs"/>
                <a:sym typeface="Helvetica"/>
              </a:defRPr>
            </a:pPr>
            <a:r>
              <a:rPr dirty="0" err="1"/>
              <a:t>Hanimann</a:t>
            </a:r>
            <a:r>
              <a:rPr dirty="0"/>
              <a:t>, B. (2014, 7. November). </a:t>
            </a:r>
            <a:r>
              <a:rPr i="1" dirty="0" err="1"/>
              <a:t>Wir</a:t>
            </a:r>
            <a:r>
              <a:rPr i="1" dirty="0"/>
              <a:t> </a:t>
            </a:r>
            <a:r>
              <a:rPr i="1" dirty="0" err="1"/>
              <a:t>sind</a:t>
            </a:r>
            <a:r>
              <a:rPr i="1" dirty="0"/>
              <a:t> alle Pinocchio</a:t>
            </a:r>
            <a:r>
              <a:rPr dirty="0"/>
              <a:t> [Illustration]. </a:t>
            </a:r>
            <a:r>
              <a:rPr dirty="0" err="1"/>
              <a:t>Tagblatt</a:t>
            </a:r>
            <a:r>
              <a:rPr dirty="0"/>
              <a:t>. https://www.tagblatt.ch/kultur/wir-sind-alle-pinocchio-ld.921000</a:t>
            </a:r>
          </a:p>
          <a:p>
            <a:pPr marL="539999" indent="-539999" defTabSz="457200">
              <a:spcBef>
                <a:spcPts val="1400"/>
              </a:spcBef>
              <a:defRPr sz="1400">
                <a:solidFill>
                  <a:schemeClr val="accent4">
                    <a:lumOff val="-8800"/>
                  </a:schemeClr>
                </a:solidFill>
                <a:latin typeface="+mn-lt"/>
                <a:ea typeface="+mn-ea"/>
                <a:cs typeface="+mn-cs"/>
                <a:sym typeface="Helvetica"/>
              </a:defRPr>
            </a:pPr>
            <a:r>
              <a:rPr dirty="0" err="1"/>
              <a:t>Riesen</a:t>
            </a:r>
            <a:r>
              <a:rPr dirty="0"/>
              <a:t>, G. (2016, 30. </a:t>
            </a:r>
            <a:r>
              <a:rPr dirty="0" err="1"/>
              <a:t>Juli</a:t>
            </a:r>
            <a:r>
              <a:rPr dirty="0"/>
              <a:t>). </a:t>
            </a:r>
            <a:r>
              <a:rPr i="1" dirty="0"/>
              <a:t>Body transfer illusions and phantom limbs</a:t>
            </a:r>
            <a:r>
              <a:rPr dirty="0"/>
              <a:t> [Screenshot]. </a:t>
            </a:r>
            <a:r>
              <a:rPr dirty="0" err="1"/>
              <a:t>Youtube</a:t>
            </a:r>
            <a:r>
              <a:rPr dirty="0"/>
              <a:t>. https://www.youtube.com/watch?v=YdxfjuJFjmg</a:t>
            </a:r>
          </a:p>
          <a:p>
            <a:pPr marL="539999" indent="-539999" defTabSz="457200">
              <a:spcBef>
                <a:spcPts val="1400"/>
              </a:spcBef>
              <a:defRPr sz="1400">
                <a:solidFill>
                  <a:schemeClr val="accent4">
                    <a:lumOff val="-8800"/>
                  </a:schemeClr>
                </a:solidFill>
                <a:latin typeface="+mn-lt"/>
                <a:ea typeface="+mn-ea"/>
                <a:cs typeface="+mn-cs"/>
                <a:sym typeface="Helvetica"/>
              </a:defRPr>
            </a:pPr>
            <a:endParaRPr dirty="0"/>
          </a:p>
          <a:p>
            <a:pPr marL="539999" indent="-539999" defTabSz="457200">
              <a:spcBef>
                <a:spcPts val="1400"/>
              </a:spcBef>
              <a:defRPr sz="1400">
                <a:solidFill>
                  <a:schemeClr val="accent4">
                    <a:lumOff val="-8800"/>
                  </a:schemeClr>
                </a:solidFill>
                <a:latin typeface="+mn-lt"/>
                <a:ea typeface="+mn-ea"/>
                <a:cs typeface="+mn-cs"/>
                <a:sym typeface="Helvetica"/>
              </a:defRPr>
            </a:pPr>
            <a:endParaRPr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Inhaltsplatzhalter 2"/>
          <p:cNvSpPr txBox="1">
            <a:spLocks noGrp="1"/>
          </p:cNvSpPr>
          <p:nvPr>
            <p:ph type="body" idx="1"/>
          </p:nvPr>
        </p:nvSpPr>
        <p:spPr>
          <a:xfrm>
            <a:off x="431800" y="1628274"/>
            <a:ext cx="8049009" cy="4355431"/>
          </a:xfrm>
          <a:prstGeom prst="rect">
            <a:avLst/>
          </a:prstGeom>
        </p:spPr>
        <p:txBody>
          <a:bodyPr>
            <a:normAutofit/>
          </a:bodyPr>
          <a:lstStyle/>
          <a:p>
            <a:pPr marL="0" indent="0" defTabSz="457200">
              <a:lnSpc>
                <a:spcPts val="4000"/>
              </a:lnSpc>
            </a:pPr>
            <a:r>
              <a:rPr dirty="0"/>
              <a:t>- </a:t>
            </a:r>
            <a:r>
              <a:rPr dirty="0" err="1"/>
              <a:t>Referat</a:t>
            </a:r>
            <a:r>
              <a:rPr dirty="0"/>
              <a:t>: </a:t>
            </a:r>
            <a:r>
              <a:rPr dirty="0" err="1"/>
              <a:t>Somatosensorik</a:t>
            </a:r>
            <a:endParaRPr lang="de-DE" dirty="0"/>
          </a:p>
          <a:p>
            <a:pPr defTabSz="457200">
              <a:lnSpc>
                <a:spcPts val="4000"/>
              </a:lnSpc>
            </a:pPr>
            <a:r>
              <a:rPr lang="de-DE" dirty="0"/>
              <a:t>- Evaluation &amp; Feedback </a:t>
            </a:r>
            <a:r>
              <a:rPr lang="de-DE" sz="800" dirty="0"/>
              <a:t>(https://github.com/BioPsychKiel/teaching-evaluation/blob/main/seminar_evaluation.ipynb)</a:t>
            </a:r>
            <a:endParaRPr dirty="0"/>
          </a:p>
          <a:p>
            <a:pPr marL="0" indent="0" defTabSz="457200">
              <a:lnSpc>
                <a:spcPts val="4000"/>
              </a:lnSpc>
            </a:pPr>
            <a:r>
              <a:rPr dirty="0"/>
              <a:t>- </a:t>
            </a:r>
            <a:r>
              <a:rPr dirty="0" err="1"/>
              <a:t>Vortrag</a:t>
            </a:r>
            <a:r>
              <a:rPr dirty="0"/>
              <a:t>: </a:t>
            </a:r>
            <a:r>
              <a:rPr dirty="0" err="1"/>
              <a:t>Phantomwahrnehmungen</a:t>
            </a:r>
            <a:endParaRPr dirty="0"/>
          </a:p>
          <a:p>
            <a:pPr marL="942473" lvl="2" indent="-180473" defTabSz="457200">
              <a:lnSpc>
                <a:spcPts val="2500"/>
              </a:lnSpc>
              <a:buSzPct val="100000"/>
              <a:buChar char="•"/>
              <a:defRPr sz="1800"/>
            </a:pPr>
            <a:r>
              <a:rPr dirty="0"/>
              <a:t>Top-Down- und Bottom-Up-</a:t>
            </a:r>
            <a:r>
              <a:rPr dirty="0" err="1"/>
              <a:t>Wahrnehmung</a:t>
            </a:r>
            <a:endParaRPr dirty="0"/>
          </a:p>
          <a:p>
            <a:pPr marL="942473" lvl="2" indent="-180473" defTabSz="457200">
              <a:lnSpc>
                <a:spcPts val="2500"/>
              </a:lnSpc>
              <a:buSzPct val="100000"/>
              <a:buChar char="•"/>
              <a:defRPr sz="1800"/>
            </a:pPr>
            <a:r>
              <a:rPr dirty="0"/>
              <a:t>Das Phantom-Vibrations-</a:t>
            </a:r>
            <a:r>
              <a:rPr dirty="0" err="1"/>
              <a:t>Syndrom</a:t>
            </a:r>
            <a:endParaRPr dirty="0"/>
          </a:p>
          <a:p>
            <a:pPr marL="942473" lvl="2" indent="-180473" defTabSz="457200">
              <a:lnSpc>
                <a:spcPts val="2500"/>
              </a:lnSpc>
              <a:buSzPct val="100000"/>
              <a:buChar char="•"/>
              <a:defRPr sz="1800"/>
            </a:pPr>
            <a:r>
              <a:rPr dirty="0"/>
              <a:t>Die Pinocchio-Illusion</a:t>
            </a:r>
          </a:p>
          <a:p>
            <a:pPr marL="0" indent="0" defTabSz="457200">
              <a:lnSpc>
                <a:spcPts val="4000"/>
              </a:lnSpc>
            </a:pPr>
            <a:r>
              <a:rPr dirty="0"/>
              <a:t>- </a:t>
            </a:r>
            <a:r>
              <a:rPr dirty="0" err="1"/>
              <a:t>Gruppenarbeit</a:t>
            </a:r>
            <a:r>
              <a:rPr dirty="0"/>
              <a:t>: Cutaneous Rabbit Illusion</a:t>
            </a:r>
            <a:endParaRPr lang="de-DE" dirty="0"/>
          </a:p>
        </p:txBody>
      </p:sp>
      <p:sp>
        <p:nvSpPr>
          <p:cNvPr id="252" name="Titel 1"/>
          <p:cNvSpPr txBox="1">
            <a:spLocks noGrp="1"/>
          </p:cNvSpPr>
          <p:nvPr>
            <p:ph type="title"/>
          </p:nvPr>
        </p:nvSpPr>
        <p:spPr>
          <a:prstGeom prst="rect">
            <a:avLst/>
          </a:prstGeom>
        </p:spPr>
        <p:txBody>
          <a:bodyPr/>
          <a:lstStyle/>
          <a:p>
            <a:r>
              <a:t>Inhalt</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a:extLst>
              <a:ext uri="{FF2B5EF4-FFF2-40B4-BE49-F238E27FC236}">
                <a16:creationId xmlns:a16="http://schemas.microsoft.com/office/drawing/2014/main" id="{B7739B59-5E7C-94C2-EEB9-1F70802BF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053" y="952167"/>
            <a:ext cx="6186085" cy="2454061"/>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3009D7B6-65DB-17B7-9698-4DD176C183B7}"/>
              </a:ext>
            </a:extLst>
          </p:cNvPr>
          <p:cNvSpPr>
            <a:spLocks noGrp="1"/>
          </p:cNvSpPr>
          <p:nvPr>
            <p:ph type="body" idx="1"/>
          </p:nvPr>
        </p:nvSpPr>
        <p:spPr>
          <a:xfrm>
            <a:off x="431801" y="3437121"/>
            <a:ext cx="4863680" cy="2546584"/>
          </a:xfrm>
        </p:spPr>
        <p:txBody>
          <a:bodyPr>
            <a:normAutofit fontScale="92500" lnSpcReduction="20000"/>
          </a:bodyPr>
          <a:lstStyle/>
          <a:p>
            <a:r>
              <a:rPr lang="en-GB" sz="1400" dirty="0"/>
              <a:t>The results of a paired sample t-test from pre-seminar (M = 2.79, SD = 0.86) and post-seminar (M = 1.86, SD = 0.83) indicate that seminar attendance did result in an improvement in paper understanding, t(14) = 2.738</a:t>
            </a:r>
            <a:r>
              <a:rPr lang="en-GB" sz="1400" b="1" dirty="0"/>
              <a:t>, p = 0.017.</a:t>
            </a:r>
          </a:p>
          <a:p>
            <a:endParaRPr lang="en-GB" sz="1400" dirty="0"/>
          </a:p>
          <a:p>
            <a:pPr marL="285750" indent="-285750">
              <a:buFont typeface="Arial" panose="020B0604020202020204" pitchFamily="34" charset="0"/>
              <a:buChar char="•"/>
            </a:pPr>
            <a:r>
              <a:rPr lang="de-DE" sz="1400" dirty="0"/>
              <a:t>Mehr Interaktion seitens der Studierenden (was nicht daran lag, dass der Seminarleiter dies nicht eingefordert hätte)</a:t>
            </a:r>
          </a:p>
          <a:p>
            <a:pPr marL="285750" indent="-285750">
              <a:buFont typeface="Arial" panose="020B0604020202020204" pitchFamily="34" charset="0"/>
              <a:buChar char="•"/>
            </a:pPr>
            <a:r>
              <a:rPr lang="de-DE" sz="1400" dirty="0"/>
              <a:t>Das die Gruppen neu durchmischt werden oder nochmal dazu angeregt wird, dass sich alle Gruppenmitglieder besser vorbereiten/beteiligen, da die meiste Arbeit an wenigen Leuten hängen bleibt</a:t>
            </a:r>
          </a:p>
          <a:p>
            <a:pPr marL="285750" indent="-285750">
              <a:buFont typeface="Arial" panose="020B0604020202020204" pitchFamily="34" charset="0"/>
              <a:buChar char="•"/>
            </a:pPr>
            <a:r>
              <a:rPr lang="de-DE" sz="1400" dirty="0"/>
              <a:t>Schlecht funktionierende Verteilung in der Gruppenarbeit (was jedoch wenig/nicht in der Hand des Dozenten liegt)</a:t>
            </a:r>
            <a:endParaRPr lang="en-US" sz="1400" dirty="0"/>
          </a:p>
        </p:txBody>
      </p:sp>
      <p:sp>
        <p:nvSpPr>
          <p:cNvPr id="3" name="Title 2">
            <a:extLst>
              <a:ext uri="{FF2B5EF4-FFF2-40B4-BE49-F238E27FC236}">
                <a16:creationId xmlns:a16="http://schemas.microsoft.com/office/drawing/2014/main" id="{D5D225D6-943F-C060-C8C8-BE5919860F68}"/>
              </a:ext>
            </a:extLst>
          </p:cNvPr>
          <p:cNvSpPr>
            <a:spLocks noGrp="1"/>
          </p:cNvSpPr>
          <p:nvPr>
            <p:ph type="title"/>
          </p:nvPr>
        </p:nvSpPr>
        <p:spPr/>
        <p:txBody>
          <a:bodyPr/>
          <a:lstStyle/>
          <a:p>
            <a:r>
              <a:rPr lang="en-US" dirty="0"/>
              <a:t>Evaluation</a:t>
            </a:r>
          </a:p>
        </p:txBody>
      </p:sp>
      <p:sp>
        <p:nvSpPr>
          <p:cNvPr id="4" name="Text Placeholder 3">
            <a:extLst>
              <a:ext uri="{FF2B5EF4-FFF2-40B4-BE49-F238E27FC236}">
                <a16:creationId xmlns:a16="http://schemas.microsoft.com/office/drawing/2014/main" id="{37EC9414-C6F1-E8AE-CABF-0A98EACB4B02}"/>
              </a:ext>
            </a:extLst>
          </p:cNvPr>
          <p:cNvSpPr>
            <a:spLocks noGrp="1"/>
          </p:cNvSpPr>
          <p:nvPr>
            <p:ph type="body" idx="10"/>
          </p:nvPr>
        </p:nvSpPr>
        <p:spPr/>
        <p:txBody>
          <a:bodyPr/>
          <a:lstStyle/>
          <a:p>
            <a:endParaRPr lang="en-US"/>
          </a:p>
        </p:txBody>
      </p:sp>
      <p:pic>
        <p:nvPicPr>
          <p:cNvPr id="3077" name="Picture 5">
            <a:extLst>
              <a:ext uri="{FF2B5EF4-FFF2-40B4-BE49-F238E27FC236}">
                <a16:creationId xmlns:a16="http://schemas.microsoft.com/office/drawing/2014/main" id="{3FC7E3C9-0709-8ADA-2743-B146A12B7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2871" y="4263740"/>
            <a:ext cx="2746004" cy="202681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4142A11-F328-4564-33E5-32177A26A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0083" y="2066310"/>
            <a:ext cx="2910952" cy="1932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26007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F8D014-7B8D-1B93-CE01-84B6FEECCEB4}"/>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212CE007-7152-5993-5101-BCC3D8288D3C}"/>
              </a:ext>
            </a:extLst>
          </p:cNvPr>
          <p:cNvSpPr>
            <a:spLocks noGrp="1"/>
          </p:cNvSpPr>
          <p:nvPr>
            <p:ph type="title"/>
          </p:nvPr>
        </p:nvSpPr>
        <p:spPr/>
        <p:txBody>
          <a:bodyPr>
            <a:normAutofit fontScale="90000"/>
          </a:bodyPr>
          <a:lstStyle/>
          <a:p>
            <a:r>
              <a:rPr lang="en-US" dirty="0" err="1"/>
              <a:t>Mechanosensoren</a:t>
            </a:r>
            <a:br>
              <a:rPr lang="en-US" dirty="0"/>
            </a:br>
            <a:r>
              <a:rPr lang="en-US" sz="2200" dirty="0" err="1"/>
              <a:t>Rezeptive</a:t>
            </a:r>
            <a:r>
              <a:rPr lang="en-US" sz="2200" dirty="0"/>
              <a:t> Felder und </a:t>
            </a:r>
            <a:r>
              <a:rPr lang="en-US" sz="2200" dirty="0" err="1"/>
              <a:t>Reizantworten</a:t>
            </a:r>
            <a:endParaRPr lang="en-US" dirty="0"/>
          </a:p>
        </p:txBody>
      </p:sp>
      <p:sp>
        <p:nvSpPr>
          <p:cNvPr id="4" name="Text Placeholder 3">
            <a:extLst>
              <a:ext uri="{FF2B5EF4-FFF2-40B4-BE49-F238E27FC236}">
                <a16:creationId xmlns:a16="http://schemas.microsoft.com/office/drawing/2014/main" id="{08047FC1-D1D8-C1B6-BD0B-07D88EE6A0E3}"/>
              </a:ext>
            </a:extLst>
          </p:cNvPr>
          <p:cNvSpPr>
            <a:spLocks noGrp="1"/>
          </p:cNvSpPr>
          <p:nvPr>
            <p:ph type="body" idx="10"/>
          </p:nvPr>
        </p:nvSpPr>
        <p:spPr/>
        <p:txBody>
          <a:bodyPr/>
          <a:lstStyle/>
          <a:p>
            <a:endParaRPr lang="en-US"/>
          </a:p>
        </p:txBody>
      </p:sp>
      <p:pic>
        <p:nvPicPr>
          <p:cNvPr id="6" name="Picture 5">
            <a:extLst>
              <a:ext uri="{FF2B5EF4-FFF2-40B4-BE49-F238E27FC236}">
                <a16:creationId xmlns:a16="http://schemas.microsoft.com/office/drawing/2014/main" id="{04C3FCBC-A276-FE32-73CE-D6B6F732A249}"/>
              </a:ext>
            </a:extLst>
          </p:cNvPr>
          <p:cNvPicPr>
            <a:picLocks noChangeAspect="1"/>
          </p:cNvPicPr>
          <p:nvPr/>
        </p:nvPicPr>
        <p:blipFill>
          <a:blip r:embed="rId2"/>
          <a:stretch>
            <a:fillRect/>
          </a:stretch>
        </p:blipFill>
        <p:spPr>
          <a:xfrm>
            <a:off x="1176740" y="1569493"/>
            <a:ext cx="6282520" cy="4377714"/>
          </a:xfrm>
          <a:prstGeom prst="rect">
            <a:avLst/>
          </a:prstGeom>
        </p:spPr>
      </p:pic>
    </p:spTree>
    <p:extLst>
      <p:ext uri="{BB962C8B-B14F-4D97-AF65-F5344CB8AC3E}">
        <p14:creationId xmlns:p14="http://schemas.microsoft.com/office/powerpoint/2010/main" val="25602827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07646A-5BD3-119E-DB42-ED190B5DD0B6}"/>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096D22EF-C3A9-42F0-A0DC-03325952874A}"/>
              </a:ext>
            </a:extLst>
          </p:cNvPr>
          <p:cNvSpPr>
            <a:spLocks noGrp="1"/>
          </p:cNvSpPr>
          <p:nvPr>
            <p:ph type="title"/>
          </p:nvPr>
        </p:nvSpPr>
        <p:spPr/>
        <p:txBody>
          <a:bodyPr>
            <a:noAutofit/>
          </a:bodyPr>
          <a:lstStyle/>
          <a:p>
            <a:r>
              <a:rPr lang="en-US" sz="3200" dirty="0" err="1"/>
              <a:t>Organisation</a:t>
            </a:r>
            <a:r>
              <a:rPr lang="en-US" sz="3200" dirty="0"/>
              <a:t> des </a:t>
            </a:r>
            <a:r>
              <a:rPr lang="en-US" sz="3200" dirty="0" err="1"/>
              <a:t>somatosensorischen</a:t>
            </a:r>
            <a:r>
              <a:rPr lang="en-US" sz="3200" dirty="0"/>
              <a:t> </a:t>
            </a:r>
            <a:r>
              <a:rPr lang="en-US" sz="3200" dirty="0" err="1"/>
              <a:t>Kortex</a:t>
            </a:r>
            <a:endParaRPr lang="en-US" sz="3200" dirty="0"/>
          </a:p>
        </p:txBody>
      </p:sp>
      <p:sp>
        <p:nvSpPr>
          <p:cNvPr id="4" name="Text Placeholder 3">
            <a:extLst>
              <a:ext uri="{FF2B5EF4-FFF2-40B4-BE49-F238E27FC236}">
                <a16:creationId xmlns:a16="http://schemas.microsoft.com/office/drawing/2014/main" id="{8558715D-F504-811A-3605-275082BF734D}"/>
              </a:ext>
            </a:extLst>
          </p:cNvPr>
          <p:cNvSpPr>
            <a:spLocks noGrp="1"/>
          </p:cNvSpPr>
          <p:nvPr>
            <p:ph type="body" idx="10"/>
          </p:nvPr>
        </p:nvSpPr>
        <p:spPr/>
        <p:txBody>
          <a:bodyPr/>
          <a:lstStyle/>
          <a:p>
            <a:r>
              <a:rPr lang="en-GB" dirty="0"/>
              <a:t>Kolb, B., &amp; Whishaw, I. Q. (2009). </a:t>
            </a:r>
            <a:r>
              <a:rPr lang="en-GB" i="1" dirty="0"/>
              <a:t>Fundamentals of human neuropsychology</a:t>
            </a:r>
            <a:endParaRPr lang="en-US" i="1" dirty="0"/>
          </a:p>
        </p:txBody>
      </p:sp>
      <p:pic>
        <p:nvPicPr>
          <p:cNvPr id="1026" name="Picture 2" descr="11&quot; Tall - 13&quot; Wide Sensory Homunculus">
            <a:extLst>
              <a:ext uri="{FF2B5EF4-FFF2-40B4-BE49-F238E27FC236}">
                <a16:creationId xmlns:a16="http://schemas.microsoft.com/office/drawing/2014/main" id="{C2231604-5B99-50E1-EEC6-B774EDBAA71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15961" y="1078172"/>
            <a:ext cx="3205162" cy="24889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A19CB10-9D42-6EE0-A7E5-9F80CA39F120}"/>
              </a:ext>
            </a:extLst>
          </p:cNvPr>
          <p:cNvPicPr>
            <a:picLocks noChangeAspect="1"/>
          </p:cNvPicPr>
          <p:nvPr/>
        </p:nvPicPr>
        <p:blipFill>
          <a:blip r:embed="rId4"/>
          <a:stretch>
            <a:fillRect/>
          </a:stretch>
        </p:blipFill>
        <p:spPr>
          <a:xfrm>
            <a:off x="4318000" y="1649124"/>
            <a:ext cx="4154905" cy="4398749"/>
          </a:xfrm>
          <a:prstGeom prst="rect">
            <a:avLst/>
          </a:prstGeom>
        </p:spPr>
      </p:pic>
      <p:pic>
        <p:nvPicPr>
          <p:cNvPr id="9" name="Picture 8">
            <a:extLst>
              <a:ext uri="{FF2B5EF4-FFF2-40B4-BE49-F238E27FC236}">
                <a16:creationId xmlns:a16="http://schemas.microsoft.com/office/drawing/2014/main" id="{D8A00C9A-7988-46F8-97EC-ACAD06FEAA78}"/>
              </a:ext>
            </a:extLst>
          </p:cNvPr>
          <p:cNvPicPr>
            <a:picLocks noChangeAspect="1"/>
          </p:cNvPicPr>
          <p:nvPr/>
        </p:nvPicPr>
        <p:blipFill>
          <a:blip r:embed="rId5"/>
          <a:stretch>
            <a:fillRect/>
          </a:stretch>
        </p:blipFill>
        <p:spPr>
          <a:xfrm>
            <a:off x="706545" y="3567144"/>
            <a:ext cx="2423994" cy="2416419"/>
          </a:xfrm>
          <a:prstGeom prst="rect">
            <a:avLst/>
          </a:prstGeom>
        </p:spPr>
      </p:pic>
    </p:spTree>
    <p:extLst>
      <p:ext uri="{BB962C8B-B14F-4D97-AF65-F5344CB8AC3E}">
        <p14:creationId xmlns:p14="http://schemas.microsoft.com/office/powerpoint/2010/main" val="294963362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Rechteck"/>
          <p:cNvSpPr/>
          <p:nvPr/>
        </p:nvSpPr>
        <p:spPr>
          <a:xfrm>
            <a:off x="1499904" y="5225804"/>
            <a:ext cx="587015" cy="646700"/>
          </a:xfrm>
          <a:prstGeom prst="rect">
            <a:avLst/>
          </a:prstGeom>
          <a:solidFill>
            <a:schemeClr val="accent3">
              <a:lumOff val="44000"/>
            </a:schemeClr>
          </a:solidFill>
          <a:ln w="25400">
            <a:solidFill>
              <a:schemeClr val="accent1"/>
            </a:solidFill>
          </a:ln>
        </p:spPr>
        <p:txBody>
          <a:bodyPr lIns="45719" rIns="45719"/>
          <a:lstStyle/>
          <a:p>
            <a:endParaRPr/>
          </a:p>
        </p:txBody>
      </p:sp>
      <p:sp>
        <p:nvSpPr>
          <p:cNvPr id="263" name="Form"/>
          <p:cNvSpPr/>
          <p:nvPr/>
        </p:nvSpPr>
        <p:spPr>
          <a:xfrm>
            <a:off x="2476266" y="1863879"/>
            <a:ext cx="1714169" cy="2067327"/>
          </a:xfrm>
          <a:custGeom>
            <a:avLst/>
            <a:gdLst/>
            <a:ahLst/>
            <a:cxnLst>
              <a:cxn ang="0">
                <a:pos x="wd2" y="hd2"/>
              </a:cxn>
              <a:cxn ang="5400000">
                <a:pos x="wd2" y="hd2"/>
              </a:cxn>
              <a:cxn ang="10800000">
                <a:pos x="wd2" y="hd2"/>
              </a:cxn>
              <a:cxn ang="16200000">
                <a:pos x="wd2" y="hd2"/>
              </a:cxn>
            </a:cxnLst>
            <a:rect l="0" t="0" r="r" b="b"/>
            <a:pathLst>
              <a:path w="21184" h="21191" extrusionOk="0">
                <a:moveTo>
                  <a:pt x="17343" y="3715"/>
                </a:moveTo>
                <a:cubicBezTo>
                  <a:pt x="18272" y="3529"/>
                  <a:pt x="19244" y="3831"/>
                  <a:pt x="19796" y="4477"/>
                </a:cubicBezTo>
                <a:cubicBezTo>
                  <a:pt x="20214" y="4966"/>
                  <a:pt x="20328" y="5589"/>
                  <a:pt x="20103" y="6158"/>
                </a:cubicBezTo>
                <a:cubicBezTo>
                  <a:pt x="20904" y="6502"/>
                  <a:pt x="21328" y="7247"/>
                  <a:pt x="21139" y="7978"/>
                </a:cubicBezTo>
                <a:cubicBezTo>
                  <a:pt x="20988" y="8560"/>
                  <a:pt x="20465" y="9026"/>
                  <a:pt x="19777" y="9192"/>
                </a:cubicBezTo>
                <a:cubicBezTo>
                  <a:pt x="20719" y="9475"/>
                  <a:pt x="21292" y="10267"/>
                  <a:pt x="21150" y="11090"/>
                </a:cubicBezTo>
                <a:cubicBezTo>
                  <a:pt x="21071" y="11554"/>
                  <a:pt x="20759" y="11968"/>
                  <a:pt x="20293" y="12233"/>
                </a:cubicBezTo>
                <a:cubicBezTo>
                  <a:pt x="20648" y="12738"/>
                  <a:pt x="20746" y="13340"/>
                  <a:pt x="20565" y="13905"/>
                </a:cubicBezTo>
                <a:cubicBezTo>
                  <a:pt x="20409" y="14396"/>
                  <a:pt x="20051" y="14826"/>
                  <a:pt x="19554" y="15122"/>
                </a:cubicBezTo>
                <a:cubicBezTo>
                  <a:pt x="20434" y="15695"/>
                  <a:pt x="20691" y="16710"/>
                  <a:pt x="20163" y="17529"/>
                </a:cubicBezTo>
                <a:cubicBezTo>
                  <a:pt x="19622" y="18367"/>
                  <a:pt x="18423" y="18750"/>
                  <a:pt x="17343" y="18429"/>
                </a:cubicBezTo>
                <a:cubicBezTo>
                  <a:pt x="16909" y="19518"/>
                  <a:pt x="15913" y="20389"/>
                  <a:pt x="14626" y="20807"/>
                </a:cubicBezTo>
                <a:cubicBezTo>
                  <a:pt x="13255" y="21252"/>
                  <a:pt x="11710" y="21133"/>
                  <a:pt x="10461" y="20487"/>
                </a:cubicBezTo>
                <a:cubicBezTo>
                  <a:pt x="9414" y="21219"/>
                  <a:pt x="7958" y="21396"/>
                  <a:pt x="6703" y="20945"/>
                </a:cubicBezTo>
                <a:cubicBezTo>
                  <a:pt x="5893" y="20654"/>
                  <a:pt x="5246" y="20120"/>
                  <a:pt x="4890" y="19451"/>
                </a:cubicBezTo>
                <a:cubicBezTo>
                  <a:pt x="4098" y="19363"/>
                  <a:pt x="3415" y="18948"/>
                  <a:pt x="3075" y="18348"/>
                </a:cubicBezTo>
                <a:cubicBezTo>
                  <a:pt x="2764" y="17798"/>
                  <a:pt x="2782" y="17158"/>
                  <a:pt x="3124" y="16621"/>
                </a:cubicBezTo>
                <a:cubicBezTo>
                  <a:pt x="2044" y="16373"/>
                  <a:pt x="1126" y="15780"/>
                  <a:pt x="572" y="14973"/>
                </a:cubicBezTo>
                <a:cubicBezTo>
                  <a:pt x="-272" y="13744"/>
                  <a:pt x="-176" y="12221"/>
                  <a:pt x="817" y="11072"/>
                </a:cubicBezTo>
                <a:cubicBezTo>
                  <a:pt x="292" y="10573"/>
                  <a:pt x="62" y="9906"/>
                  <a:pt x="188" y="9252"/>
                </a:cubicBezTo>
                <a:cubicBezTo>
                  <a:pt x="364" y="8346"/>
                  <a:pt x="1174" y="7615"/>
                  <a:pt x="2248" y="7394"/>
                </a:cubicBezTo>
                <a:cubicBezTo>
                  <a:pt x="1568" y="6897"/>
                  <a:pt x="1261" y="6136"/>
                  <a:pt x="1445" y="5400"/>
                </a:cubicBezTo>
                <a:cubicBezTo>
                  <a:pt x="1671" y="4497"/>
                  <a:pt x="2572" y="3816"/>
                  <a:pt x="3678" y="3715"/>
                </a:cubicBezTo>
                <a:cubicBezTo>
                  <a:pt x="3662" y="2593"/>
                  <a:pt x="4279" y="1530"/>
                  <a:pt x="5346" y="842"/>
                </a:cubicBezTo>
                <a:cubicBezTo>
                  <a:pt x="6846" y="-125"/>
                  <a:pt x="8921" y="-196"/>
                  <a:pt x="10511" y="667"/>
                </a:cubicBezTo>
                <a:cubicBezTo>
                  <a:pt x="11120" y="-21"/>
                  <a:pt x="12264" y="-204"/>
                  <a:pt x="13138" y="246"/>
                </a:cubicBezTo>
                <a:cubicBezTo>
                  <a:pt x="13929" y="654"/>
                  <a:pt x="14260" y="1470"/>
                  <a:pt x="13927" y="2191"/>
                </a:cubicBezTo>
                <a:cubicBezTo>
                  <a:pt x="14640" y="1736"/>
                  <a:pt x="15620" y="1701"/>
                  <a:pt x="16378" y="2102"/>
                </a:cubicBezTo>
                <a:cubicBezTo>
                  <a:pt x="17035" y="2450"/>
                  <a:pt x="17406" y="3070"/>
                  <a:pt x="17343" y="3715"/>
                </a:cubicBezTo>
                <a:close/>
              </a:path>
            </a:pathLst>
          </a:custGeom>
          <a:solidFill>
            <a:schemeClr val="accent3">
              <a:lumOff val="44000"/>
            </a:schemeClr>
          </a:solidFill>
          <a:ln w="25400">
            <a:solidFill>
              <a:schemeClr val="accent1"/>
            </a:solidFill>
          </a:ln>
        </p:spPr>
        <p:txBody>
          <a:bodyPr lIns="45719" rIns="45719"/>
          <a:lstStyle/>
          <a:p>
            <a:endParaRPr/>
          </a:p>
        </p:txBody>
      </p:sp>
      <p:sp>
        <p:nvSpPr>
          <p:cNvPr id="264" name="Titel 1"/>
          <p:cNvSpPr txBox="1">
            <a:spLocks noGrp="1"/>
          </p:cNvSpPr>
          <p:nvPr>
            <p:ph type="title"/>
          </p:nvPr>
        </p:nvSpPr>
        <p:spPr>
          <a:prstGeom prst="rect">
            <a:avLst/>
          </a:prstGeom>
        </p:spPr>
        <p:txBody>
          <a:bodyPr/>
          <a:lstStyle/>
          <a:p>
            <a:r>
              <a:t>Bottom-up und Top-down</a:t>
            </a:r>
          </a:p>
        </p:txBody>
      </p:sp>
      <p:sp>
        <p:nvSpPr>
          <p:cNvPr id="268" name="Frau"/>
          <p:cNvSpPr/>
          <p:nvPr/>
        </p:nvSpPr>
        <p:spPr>
          <a:xfrm flipH="1">
            <a:off x="2973862" y="2042854"/>
            <a:ext cx="619092" cy="1549833"/>
          </a:xfrm>
          <a:custGeom>
            <a:avLst/>
            <a:gdLst/>
            <a:ahLst/>
            <a:cxnLst>
              <a:cxn ang="0">
                <a:pos x="wd2" y="hd2"/>
              </a:cxn>
              <a:cxn ang="5400000">
                <a:pos x="wd2" y="hd2"/>
              </a:cxn>
              <a:cxn ang="10800000">
                <a:pos x="wd2" y="hd2"/>
              </a:cxn>
              <a:cxn ang="16200000">
                <a:pos x="wd2" y="hd2"/>
              </a:cxn>
            </a:cxnLst>
            <a:rect l="0" t="0" r="r" b="b"/>
            <a:pathLst>
              <a:path w="21387" h="21451" extrusionOk="0">
                <a:moveTo>
                  <a:pt x="10767" y="3"/>
                </a:moveTo>
                <a:cubicBezTo>
                  <a:pt x="10163" y="-15"/>
                  <a:pt x="9173" y="50"/>
                  <a:pt x="8379" y="485"/>
                </a:cubicBezTo>
                <a:cubicBezTo>
                  <a:pt x="7869" y="770"/>
                  <a:pt x="7992" y="989"/>
                  <a:pt x="7147" y="1709"/>
                </a:cubicBezTo>
                <a:cubicBezTo>
                  <a:pt x="6047" y="2649"/>
                  <a:pt x="7909" y="2821"/>
                  <a:pt x="6636" y="3320"/>
                </a:cubicBezTo>
                <a:cubicBezTo>
                  <a:pt x="6113" y="3525"/>
                  <a:pt x="6502" y="3869"/>
                  <a:pt x="6502" y="3869"/>
                </a:cubicBezTo>
                <a:cubicBezTo>
                  <a:pt x="6394" y="3885"/>
                  <a:pt x="6207" y="3880"/>
                  <a:pt x="6099" y="3896"/>
                </a:cubicBezTo>
                <a:cubicBezTo>
                  <a:pt x="5550" y="3950"/>
                  <a:pt x="4864" y="4024"/>
                  <a:pt x="4314" y="4395"/>
                </a:cubicBezTo>
                <a:cubicBezTo>
                  <a:pt x="3537" y="4916"/>
                  <a:pt x="1662" y="6006"/>
                  <a:pt x="254" y="6893"/>
                </a:cubicBezTo>
                <a:cubicBezTo>
                  <a:pt x="241" y="6904"/>
                  <a:pt x="226" y="6914"/>
                  <a:pt x="212" y="6920"/>
                </a:cubicBezTo>
                <a:cubicBezTo>
                  <a:pt x="186" y="6941"/>
                  <a:pt x="160" y="6962"/>
                  <a:pt x="133" y="6978"/>
                </a:cubicBezTo>
                <a:cubicBezTo>
                  <a:pt x="-28" y="7113"/>
                  <a:pt x="-54" y="7253"/>
                  <a:pt x="120" y="7398"/>
                </a:cubicBezTo>
                <a:cubicBezTo>
                  <a:pt x="402" y="7629"/>
                  <a:pt x="494" y="7843"/>
                  <a:pt x="883" y="8241"/>
                </a:cubicBezTo>
                <a:cubicBezTo>
                  <a:pt x="1258" y="8633"/>
                  <a:pt x="2132" y="9064"/>
                  <a:pt x="2789" y="9483"/>
                </a:cubicBezTo>
                <a:cubicBezTo>
                  <a:pt x="2950" y="9591"/>
                  <a:pt x="2935" y="9681"/>
                  <a:pt x="3351" y="9923"/>
                </a:cubicBezTo>
                <a:cubicBezTo>
                  <a:pt x="3579" y="10057"/>
                  <a:pt x="3967" y="10040"/>
                  <a:pt x="3820" y="10040"/>
                </a:cubicBezTo>
                <a:cubicBezTo>
                  <a:pt x="4182" y="10051"/>
                  <a:pt x="4546" y="10004"/>
                  <a:pt x="4532" y="10025"/>
                </a:cubicBezTo>
                <a:cubicBezTo>
                  <a:pt x="4331" y="10627"/>
                  <a:pt x="4437" y="11347"/>
                  <a:pt x="4692" y="12094"/>
                </a:cubicBezTo>
                <a:cubicBezTo>
                  <a:pt x="4839" y="12561"/>
                  <a:pt x="6473" y="15069"/>
                  <a:pt x="6527" y="15493"/>
                </a:cubicBezTo>
                <a:cubicBezTo>
                  <a:pt x="6688" y="17357"/>
                  <a:pt x="7279" y="18781"/>
                  <a:pt x="7641" y="19603"/>
                </a:cubicBezTo>
                <a:cubicBezTo>
                  <a:pt x="7668" y="19651"/>
                  <a:pt x="7723" y="19673"/>
                  <a:pt x="7763" y="19673"/>
                </a:cubicBezTo>
                <a:cubicBezTo>
                  <a:pt x="7790" y="19673"/>
                  <a:pt x="7857" y="19684"/>
                  <a:pt x="7951" y="19700"/>
                </a:cubicBezTo>
                <a:cubicBezTo>
                  <a:pt x="7965" y="20098"/>
                  <a:pt x="8258" y="20001"/>
                  <a:pt x="7775" y="20313"/>
                </a:cubicBezTo>
                <a:cubicBezTo>
                  <a:pt x="7494" y="20495"/>
                  <a:pt x="6838" y="20688"/>
                  <a:pt x="6891" y="21026"/>
                </a:cubicBezTo>
                <a:cubicBezTo>
                  <a:pt x="6905" y="21150"/>
                  <a:pt x="6973" y="21215"/>
                  <a:pt x="7214" y="21307"/>
                </a:cubicBezTo>
                <a:cubicBezTo>
                  <a:pt x="7536" y="21419"/>
                  <a:pt x="8649" y="21585"/>
                  <a:pt x="9694" y="21268"/>
                </a:cubicBezTo>
                <a:cubicBezTo>
                  <a:pt x="10231" y="21107"/>
                  <a:pt x="9893" y="20801"/>
                  <a:pt x="10000" y="20672"/>
                </a:cubicBezTo>
                <a:cubicBezTo>
                  <a:pt x="10148" y="20511"/>
                  <a:pt x="10348" y="20420"/>
                  <a:pt x="10214" y="20027"/>
                </a:cubicBezTo>
                <a:cubicBezTo>
                  <a:pt x="10187" y="19947"/>
                  <a:pt x="10096" y="19803"/>
                  <a:pt x="10042" y="19690"/>
                </a:cubicBezTo>
                <a:cubicBezTo>
                  <a:pt x="10176" y="19669"/>
                  <a:pt x="10281" y="19642"/>
                  <a:pt x="10281" y="19609"/>
                </a:cubicBezTo>
                <a:cubicBezTo>
                  <a:pt x="10294" y="19174"/>
                  <a:pt x="10309" y="18942"/>
                  <a:pt x="10268" y="18287"/>
                </a:cubicBezTo>
                <a:cubicBezTo>
                  <a:pt x="10228" y="17798"/>
                  <a:pt x="10243" y="17454"/>
                  <a:pt x="10176" y="16944"/>
                </a:cubicBezTo>
                <a:cubicBezTo>
                  <a:pt x="10109" y="16390"/>
                  <a:pt x="10015" y="16449"/>
                  <a:pt x="9908" y="15896"/>
                </a:cubicBezTo>
                <a:cubicBezTo>
                  <a:pt x="9868" y="15660"/>
                  <a:pt x="9825" y="15434"/>
                  <a:pt x="9879" y="15193"/>
                </a:cubicBezTo>
                <a:cubicBezTo>
                  <a:pt x="9892" y="15101"/>
                  <a:pt x="9987" y="14456"/>
                  <a:pt x="10000" y="14365"/>
                </a:cubicBezTo>
                <a:cubicBezTo>
                  <a:pt x="10027" y="13312"/>
                  <a:pt x="10097" y="12899"/>
                  <a:pt x="10231" y="11852"/>
                </a:cubicBezTo>
                <a:cubicBezTo>
                  <a:pt x="10257" y="11766"/>
                  <a:pt x="10376" y="11717"/>
                  <a:pt x="10469" y="11803"/>
                </a:cubicBezTo>
                <a:cubicBezTo>
                  <a:pt x="11207" y="12464"/>
                  <a:pt x="11555" y="12812"/>
                  <a:pt x="12145" y="13452"/>
                </a:cubicBezTo>
                <a:cubicBezTo>
                  <a:pt x="12615" y="13962"/>
                  <a:pt x="13770" y="15290"/>
                  <a:pt x="13851" y="15532"/>
                </a:cubicBezTo>
                <a:cubicBezTo>
                  <a:pt x="13985" y="15978"/>
                  <a:pt x="14184" y="16417"/>
                  <a:pt x="14345" y="16965"/>
                </a:cubicBezTo>
                <a:cubicBezTo>
                  <a:pt x="14640" y="17948"/>
                  <a:pt x="15661" y="19270"/>
                  <a:pt x="15795" y="19517"/>
                </a:cubicBezTo>
                <a:cubicBezTo>
                  <a:pt x="15822" y="19565"/>
                  <a:pt x="15834" y="19592"/>
                  <a:pt x="15874" y="19630"/>
                </a:cubicBezTo>
                <a:cubicBezTo>
                  <a:pt x="15888" y="19640"/>
                  <a:pt x="16007" y="19658"/>
                  <a:pt x="16168" y="19663"/>
                </a:cubicBezTo>
                <a:cubicBezTo>
                  <a:pt x="16221" y="19851"/>
                  <a:pt x="16234" y="20173"/>
                  <a:pt x="15912" y="20420"/>
                </a:cubicBezTo>
                <a:cubicBezTo>
                  <a:pt x="15631" y="20641"/>
                  <a:pt x="16113" y="20946"/>
                  <a:pt x="16113" y="20946"/>
                </a:cubicBezTo>
                <a:cubicBezTo>
                  <a:pt x="16408" y="21042"/>
                  <a:pt x="16743" y="21091"/>
                  <a:pt x="17186" y="21080"/>
                </a:cubicBezTo>
                <a:cubicBezTo>
                  <a:pt x="17615" y="21075"/>
                  <a:pt x="17884" y="21161"/>
                  <a:pt x="17978" y="21187"/>
                </a:cubicBezTo>
                <a:cubicBezTo>
                  <a:pt x="18031" y="21204"/>
                  <a:pt x="18057" y="21209"/>
                  <a:pt x="18057" y="21209"/>
                </a:cubicBezTo>
                <a:cubicBezTo>
                  <a:pt x="18057" y="21209"/>
                  <a:pt x="19373" y="21440"/>
                  <a:pt x="20848" y="21344"/>
                </a:cubicBezTo>
                <a:cubicBezTo>
                  <a:pt x="21478" y="21317"/>
                  <a:pt x="21546" y="21161"/>
                  <a:pt x="21104" y="20946"/>
                </a:cubicBezTo>
                <a:cubicBezTo>
                  <a:pt x="20447" y="20618"/>
                  <a:pt x="19682" y="20571"/>
                  <a:pt x="19361" y="20367"/>
                </a:cubicBezTo>
                <a:cubicBezTo>
                  <a:pt x="18771" y="19991"/>
                  <a:pt x="18409" y="19910"/>
                  <a:pt x="18288" y="19620"/>
                </a:cubicBezTo>
                <a:cubicBezTo>
                  <a:pt x="18449" y="19598"/>
                  <a:pt x="18543" y="19583"/>
                  <a:pt x="18543" y="19583"/>
                </a:cubicBezTo>
                <a:cubicBezTo>
                  <a:pt x="18543" y="19583"/>
                  <a:pt x="18461" y="19087"/>
                  <a:pt x="18368" y="18765"/>
                </a:cubicBezTo>
                <a:cubicBezTo>
                  <a:pt x="18126" y="17922"/>
                  <a:pt x="18046" y="17332"/>
                  <a:pt x="17965" y="16870"/>
                </a:cubicBezTo>
                <a:cubicBezTo>
                  <a:pt x="17831" y="16053"/>
                  <a:pt x="17360" y="15671"/>
                  <a:pt x="17253" y="15402"/>
                </a:cubicBezTo>
                <a:cubicBezTo>
                  <a:pt x="16851" y="14452"/>
                  <a:pt x="16690" y="14372"/>
                  <a:pt x="16449" y="13378"/>
                </a:cubicBezTo>
                <a:cubicBezTo>
                  <a:pt x="16408" y="13195"/>
                  <a:pt x="16221" y="11911"/>
                  <a:pt x="15912" y="11159"/>
                </a:cubicBezTo>
                <a:cubicBezTo>
                  <a:pt x="15738" y="10734"/>
                  <a:pt x="15405" y="10370"/>
                  <a:pt x="15137" y="9967"/>
                </a:cubicBezTo>
                <a:cubicBezTo>
                  <a:pt x="15218" y="10096"/>
                  <a:pt x="15269" y="9913"/>
                  <a:pt x="15564" y="9886"/>
                </a:cubicBezTo>
                <a:cubicBezTo>
                  <a:pt x="16208" y="9832"/>
                  <a:pt x="16476" y="9686"/>
                  <a:pt x="16838" y="9498"/>
                </a:cubicBezTo>
                <a:cubicBezTo>
                  <a:pt x="17723" y="9020"/>
                  <a:pt x="20312" y="7812"/>
                  <a:pt x="20714" y="7469"/>
                </a:cubicBezTo>
                <a:cubicBezTo>
                  <a:pt x="20888" y="7318"/>
                  <a:pt x="21195" y="7000"/>
                  <a:pt x="21208" y="6839"/>
                </a:cubicBezTo>
                <a:cubicBezTo>
                  <a:pt x="21222" y="6646"/>
                  <a:pt x="20727" y="6421"/>
                  <a:pt x="20580" y="6292"/>
                </a:cubicBezTo>
                <a:cubicBezTo>
                  <a:pt x="20379" y="6120"/>
                  <a:pt x="19881" y="5825"/>
                  <a:pt x="19599" y="5669"/>
                </a:cubicBezTo>
                <a:cubicBezTo>
                  <a:pt x="18889" y="5277"/>
                  <a:pt x="18528" y="5179"/>
                  <a:pt x="17496" y="4690"/>
                </a:cubicBezTo>
                <a:cubicBezTo>
                  <a:pt x="17335" y="4615"/>
                  <a:pt x="16586" y="4008"/>
                  <a:pt x="15862" y="3884"/>
                </a:cubicBezTo>
                <a:cubicBezTo>
                  <a:pt x="15192" y="3766"/>
                  <a:pt x="13968" y="3767"/>
                  <a:pt x="13968" y="3767"/>
                </a:cubicBezTo>
                <a:cubicBezTo>
                  <a:pt x="14116" y="3536"/>
                  <a:pt x="13620" y="3418"/>
                  <a:pt x="13620" y="3149"/>
                </a:cubicBezTo>
                <a:cubicBezTo>
                  <a:pt x="13620" y="2607"/>
                  <a:pt x="15057" y="2853"/>
                  <a:pt x="13729" y="1365"/>
                </a:cubicBezTo>
                <a:cubicBezTo>
                  <a:pt x="13595" y="1220"/>
                  <a:pt x="13324" y="554"/>
                  <a:pt x="12426" y="334"/>
                </a:cubicBezTo>
                <a:cubicBezTo>
                  <a:pt x="12305" y="302"/>
                  <a:pt x="12051" y="279"/>
                  <a:pt x="11957" y="236"/>
                </a:cubicBezTo>
                <a:cubicBezTo>
                  <a:pt x="11796" y="172"/>
                  <a:pt x="11555" y="87"/>
                  <a:pt x="11219" y="38"/>
                </a:cubicBezTo>
                <a:cubicBezTo>
                  <a:pt x="11126" y="25"/>
                  <a:pt x="10968" y="9"/>
                  <a:pt x="10767" y="3"/>
                </a:cubicBezTo>
                <a:close/>
                <a:moveTo>
                  <a:pt x="15514" y="5645"/>
                </a:moveTo>
                <a:cubicBezTo>
                  <a:pt x="15647" y="5640"/>
                  <a:pt x="15796" y="5665"/>
                  <a:pt x="15967" y="5723"/>
                </a:cubicBezTo>
                <a:cubicBezTo>
                  <a:pt x="16731" y="5981"/>
                  <a:pt x="18812" y="6904"/>
                  <a:pt x="18812" y="7022"/>
                </a:cubicBezTo>
                <a:cubicBezTo>
                  <a:pt x="18812" y="7113"/>
                  <a:pt x="18490" y="7365"/>
                  <a:pt x="17806" y="7838"/>
                </a:cubicBezTo>
                <a:cubicBezTo>
                  <a:pt x="17350" y="8155"/>
                  <a:pt x="16894" y="8365"/>
                  <a:pt x="16264" y="8763"/>
                </a:cubicBezTo>
                <a:cubicBezTo>
                  <a:pt x="16224" y="8790"/>
                  <a:pt x="15967" y="8972"/>
                  <a:pt x="15686" y="8961"/>
                </a:cubicBezTo>
                <a:cubicBezTo>
                  <a:pt x="15686" y="8961"/>
                  <a:pt x="15299" y="8919"/>
                  <a:pt x="14923" y="8817"/>
                </a:cubicBezTo>
                <a:cubicBezTo>
                  <a:pt x="14575" y="8720"/>
                  <a:pt x="14186" y="8736"/>
                  <a:pt x="14186" y="8758"/>
                </a:cubicBezTo>
                <a:cubicBezTo>
                  <a:pt x="14186" y="8763"/>
                  <a:pt x="13824" y="8521"/>
                  <a:pt x="13851" y="8021"/>
                </a:cubicBezTo>
                <a:cubicBezTo>
                  <a:pt x="13891" y="7054"/>
                  <a:pt x="14277" y="6722"/>
                  <a:pt x="14559" y="6340"/>
                </a:cubicBezTo>
                <a:cubicBezTo>
                  <a:pt x="14861" y="5938"/>
                  <a:pt x="15116" y="5661"/>
                  <a:pt x="15514" y="5645"/>
                </a:cubicBezTo>
                <a:close/>
                <a:moveTo>
                  <a:pt x="5395" y="5887"/>
                </a:moveTo>
                <a:cubicBezTo>
                  <a:pt x="5545" y="5876"/>
                  <a:pt x="5689" y="5902"/>
                  <a:pt x="5722" y="6028"/>
                </a:cubicBezTo>
                <a:cubicBezTo>
                  <a:pt x="5749" y="6120"/>
                  <a:pt x="5832" y="6280"/>
                  <a:pt x="5886" y="6414"/>
                </a:cubicBezTo>
                <a:cubicBezTo>
                  <a:pt x="6060" y="6844"/>
                  <a:pt x="6366" y="6931"/>
                  <a:pt x="6393" y="7210"/>
                </a:cubicBezTo>
                <a:cubicBezTo>
                  <a:pt x="6527" y="8430"/>
                  <a:pt x="5806" y="8382"/>
                  <a:pt x="5404" y="8919"/>
                </a:cubicBezTo>
                <a:cubicBezTo>
                  <a:pt x="5337" y="8903"/>
                  <a:pt x="4707" y="8988"/>
                  <a:pt x="4130" y="9095"/>
                </a:cubicBezTo>
                <a:cubicBezTo>
                  <a:pt x="3419" y="8778"/>
                  <a:pt x="3068" y="7651"/>
                  <a:pt x="2559" y="7281"/>
                </a:cubicBezTo>
                <a:cubicBezTo>
                  <a:pt x="2291" y="7082"/>
                  <a:pt x="3164" y="6834"/>
                  <a:pt x="3807" y="6544"/>
                </a:cubicBezTo>
                <a:cubicBezTo>
                  <a:pt x="4304" y="6323"/>
                  <a:pt x="4516" y="6228"/>
                  <a:pt x="5052" y="5964"/>
                </a:cubicBezTo>
                <a:cubicBezTo>
                  <a:pt x="5092" y="5946"/>
                  <a:pt x="5246" y="5898"/>
                  <a:pt x="5395" y="5887"/>
                </a:cubicBezTo>
                <a:close/>
              </a:path>
            </a:pathLst>
          </a:custGeom>
          <a:solidFill>
            <a:schemeClr val="accent3">
              <a:lumOff val="21999"/>
            </a:schemeClr>
          </a:solidFill>
          <a:ln w="12700">
            <a:miter lim="400000"/>
          </a:ln>
        </p:spPr>
        <p:txBody>
          <a:bodyPr lIns="45719" rIns="45719"/>
          <a:lstStyle/>
          <a:p>
            <a:endParaRPr/>
          </a:p>
        </p:txBody>
      </p:sp>
      <p:sp>
        <p:nvSpPr>
          <p:cNvPr id="269" name="Frau"/>
          <p:cNvSpPr/>
          <p:nvPr/>
        </p:nvSpPr>
        <p:spPr>
          <a:xfrm flipH="1">
            <a:off x="565231" y="2650813"/>
            <a:ext cx="1279016" cy="3201889"/>
          </a:xfrm>
          <a:custGeom>
            <a:avLst/>
            <a:gdLst/>
            <a:ahLst/>
            <a:cxnLst>
              <a:cxn ang="0">
                <a:pos x="wd2" y="hd2"/>
              </a:cxn>
              <a:cxn ang="5400000">
                <a:pos x="wd2" y="hd2"/>
              </a:cxn>
              <a:cxn ang="10800000">
                <a:pos x="wd2" y="hd2"/>
              </a:cxn>
              <a:cxn ang="16200000">
                <a:pos x="wd2" y="hd2"/>
              </a:cxn>
            </a:cxnLst>
            <a:rect l="0" t="0" r="r" b="b"/>
            <a:pathLst>
              <a:path w="21387" h="21451" extrusionOk="0">
                <a:moveTo>
                  <a:pt x="10767" y="3"/>
                </a:moveTo>
                <a:cubicBezTo>
                  <a:pt x="10163" y="-15"/>
                  <a:pt x="9173" y="50"/>
                  <a:pt x="8379" y="485"/>
                </a:cubicBezTo>
                <a:cubicBezTo>
                  <a:pt x="7869" y="770"/>
                  <a:pt x="7992" y="989"/>
                  <a:pt x="7147" y="1709"/>
                </a:cubicBezTo>
                <a:cubicBezTo>
                  <a:pt x="6047" y="2649"/>
                  <a:pt x="7909" y="2821"/>
                  <a:pt x="6636" y="3320"/>
                </a:cubicBezTo>
                <a:cubicBezTo>
                  <a:pt x="6113" y="3525"/>
                  <a:pt x="6502" y="3869"/>
                  <a:pt x="6502" y="3869"/>
                </a:cubicBezTo>
                <a:cubicBezTo>
                  <a:pt x="6394" y="3885"/>
                  <a:pt x="6207" y="3880"/>
                  <a:pt x="6099" y="3896"/>
                </a:cubicBezTo>
                <a:cubicBezTo>
                  <a:pt x="5550" y="3950"/>
                  <a:pt x="4864" y="4024"/>
                  <a:pt x="4314" y="4395"/>
                </a:cubicBezTo>
                <a:cubicBezTo>
                  <a:pt x="3537" y="4916"/>
                  <a:pt x="1662" y="6006"/>
                  <a:pt x="254" y="6893"/>
                </a:cubicBezTo>
                <a:cubicBezTo>
                  <a:pt x="241" y="6904"/>
                  <a:pt x="226" y="6914"/>
                  <a:pt x="212" y="6920"/>
                </a:cubicBezTo>
                <a:cubicBezTo>
                  <a:pt x="186" y="6941"/>
                  <a:pt x="160" y="6962"/>
                  <a:pt x="133" y="6978"/>
                </a:cubicBezTo>
                <a:cubicBezTo>
                  <a:pt x="-28" y="7113"/>
                  <a:pt x="-54" y="7253"/>
                  <a:pt x="120" y="7398"/>
                </a:cubicBezTo>
                <a:cubicBezTo>
                  <a:pt x="402" y="7629"/>
                  <a:pt x="494" y="7843"/>
                  <a:pt x="883" y="8241"/>
                </a:cubicBezTo>
                <a:cubicBezTo>
                  <a:pt x="1258" y="8633"/>
                  <a:pt x="2132" y="9064"/>
                  <a:pt x="2789" y="9483"/>
                </a:cubicBezTo>
                <a:cubicBezTo>
                  <a:pt x="2950" y="9591"/>
                  <a:pt x="2935" y="9681"/>
                  <a:pt x="3351" y="9923"/>
                </a:cubicBezTo>
                <a:cubicBezTo>
                  <a:pt x="3579" y="10057"/>
                  <a:pt x="3967" y="10040"/>
                  <a:pt x="3820" y="10040"/>
                </a:cubicBezTo>
                <a:cubicBezTo>
                  <a:pt x="4182" y="10051"/>
                  <a:pt x="4546" y="10004"/>
                  <a:pt x="4532" y="10025"/>
                </a:cubicBezTo>
                <a:cubicBezTo>
                  <a:pt x="4331" y="10627"/>
                  <a:pt x="4437" y="11347"/>
                  <a:pt x="4692" y="12094"/>
                </a:cubicBezTo>
                <a:cubicBezTo>
                  <a:pt x="4839" y="12561"/>
                  <a:pt x="6473" y="15069"/>
                  <a:pt x="6527" y="15493"/>
                </a:cubicBezTo>
                <a:cubicBezTo>
                  <a:pt x="6688" y="17357"/>
                  <a:pt x="7279" y="18781"/>
                  <a:pt x="7641" y="19603"/>
                </a:cubicBezTo>
                <a:cubicBezTo>
                  <a:pt x="7668" y="19651"/>
                  <a:pt x="7723" y="19673"/>
                  <a:pt x="7763" y="19673"/>
                </a:cubicBezTo>
                <a:cubicBezTo>
                  <a:pt x="7790" y="19673"/>
                  <a:pt x="7857" y="19684"/>
                  <a:pt x="7951" y="19700"/>
                </a:cubicBezTo>
                <a:cubicBezTo>
                  <a:pt x="7965" y="20098"/>
                  <a:pt x="8258" y="20001"/>
                  <a:pt x="7775" y="20313"/>
                </a:cubicBezTo>
                <a:cubicBezTo>
                  <a:pt x="7494" y="20495"/>
                  <a:pt x="6838" y="20688"/>
                  <a:pt x="6891" y="21026"/>
                </a:cubicBezTo>
                <a:cubicBezTo>
                  <a:pt x="6905" y="21150"/>
                  <a:pt x="6973" y="21215"/>
                  <a:pt x="7214" y="21307"/>
                </a:cubicBezTo>
                <a:cubicBezTo>
                  <a:pt x="7536" y="21419"/>
                  <a:pt x="8649" y="21585"/>
                  <a:pt x="9694" y="21268"/>
                </a:cubicBezTo>
                <a:cubicBezTo>
                  <a:pt x="10231" y="21107"/>
                  <a:pt x="9893" y="20801"/>
                  <a:pt x="10000" y="20672"/>
                </a:cubicBezTo>
                <a:cubicBezTo>
                  <a:pt x="10148" y="20511"/>
                  <a:pt x="10348" y="20420"/>
                  <a:pt x="10214" y="20027"/>
                </a:cubicBezTo>
                <a:cubicBezTo>
                  <a:pt x="10187" y="19947"/>
                  <a:pt x="10096" y="19803"/>
                  <a:pt x="10042" y="19690"/>
                </a:cubicBezTo>
                <a:cubicBezTo>
                  <a:pt x="10176" y="19669"/>
                  <a:pt x="10281" y="19642"/>
                  <a:pt x="10281" y="19609"/>
                </a:cubicBezTo>
                <a:cubicBezTo>
                  <a:pt x="10294" y="19174"/>
                  <a:pt x="10309" y="18942"/>
                  <a:pt x="10268" y="18287"/>
                </a:cubicBezTo>
                <a:cubicBezTo>
                  <a:pt x="10228" y="17798"/>
                  <a:pt x="10243" y="17454"/>
                  <a:pt x="10176" y="16944"/>
                </a:cubicBezTo>
                <a:cubicBezTo>
                  <a:pt x="10109" y="16390"/>
                  <a:pt x="10015" y="16449"/>
                  <a:pt x="9908" y="15896"/>
                </a:cubicBezTo>
                <a:cubicBezTo>
                  <a:pt x="9868" y="15660"/>
                  <a:pt x="9825" y="15434"/>
                  <a:pt x="9879" y="15193"/>
                </a:cubicBezTo>
                <a:cubicBezTo>
                  <a:pt x="9892" y="15101"/>
                  <a:pt x="9987" y="14456"/>
                  <a:pt x="10000" y="14365"/>
                </a:cubicBezTo>
                <a:cubicBezTo>
                  <a:pt x="10027" y="13312"/>
                  <a:pt x="10097" y="12899"/>
                  <a:pt x="10231" y="11852"/>
                </a:cubicBezTo>
                <a:cubicBezTo>
                  <a:pt x="10257" y="11766"/>
                  <a:pt x="10376" y="11717"/>
                  <a:pt x="10469" y="11803"/>
                </a:cubicBezTo>
                <a:cubicBezTo>
                  <a:pt x="11207" y="12464"/>
                  <a:pt x="11555" y="12812"/>
                  <a:pt x="12145" y="13452"/>
                </a:cubicBezTo>
                <a:cubicBezTo>
                  <a:pt x="12615" y="13962"/>
                  <a:pt x="13770" y="15290"/>
                  <a:pt x="13851" y="15532"/>
                </a:cubicBezTo>
                <a:cubicBezTo>
                  <a:pt x="13985" y="15978"/>
                  <a:pt x="14184" y="16417"/>
                  <a:pt x="14345" y="16965"/>
                </a:cubicBezTo>
                <a:cubicBezTo>
                  <a:pt x="14640" y="17948"/>
                  <a:pt x="15661" y="19270"/>
                  <a:pt x="15795" y="19517"/>
                </a:cubicBezTo>
                <a:cubicBezTo>
                  <a:pt x="15822" y="19565"/>
                  <a:pt x="15834" y="19592"/>
                  <a:pt x="15874" y="19630"/>
                </a:cubicBezTo>
                <a:cubicBezTo>
                  <a:pt x="15888" y="19640"/>
                  <a:pt x="16007" y="19658"/>
                  <a:pt x="16168" y="19663"/>
                </a:cubicBezTo>
                <a:cubicBezTo>
                  <a:pt x="16221" y="19851"/>
                  <a:pt x="16234" y="20173"/>
                  <a:pt x="15912" y="20420"/>
                </a:cubicBezTo>
                <a:cubicBezTo>
                  <a:pt x="15631" y="20641"/>
                  <a:pt x="16113" y="20946"/>
                  <a:pt x="16113" y="20946"/>
                </a:cubicBezTo>
                <a:cubicBezTo>
                  <a:pt x="16408" y="21042"/>
                  <a:pt x="16743" y="21091"/>
                  <a:pt x="17186" y="21080"/>
                </a:cubicBezTo>
                <a:cubicBezTo>
                  <a:pt x="17615" y="21075"/>
                  <a:pt x="17884" y="21161"/>
                  <a:pt x="17978" y="21187"/>
                </a:cubicBezTo>
                <a:cubicBezTo>
                  <a:pt x="18031" y="21204"/>
                  <a:pt x="18057" y="21209"/>
                  <a:pt x="18057" y="21209"/>
                </a:cubicBezTo>
                <a:cubicBezTo>
                  <a:pt x="18057" y="21209"/>
                  <a:pt x="19373" y="21440"/>
                  <a:pt x="20848" y="21344"/>
                </a:cubicBezTo>
                <a:cubicBezTo>
                  <a:pt x="21478" y="21317"/>
                  <a:pt x="21546" y="21161"/>
                  <a:pt x="21104" y="20946"/>
                </a:cubicBezTo>
                <a:cubicBezTo>
                  <a:pt x="20447" y="20618"/>
                  <a:pt x="19682" y="20571"/>
                  <a:pt x="19361" y="20367"/>
                </a:cubicBezTo>
                <a:cubicBezTo>
                  <a:pt x="18771" y="19991"/>
                  <a:pt x="18409" y="19910"/>
                  <a:pt x="18288" y="19620"/>
                </a:cubicBezTo>
                <a:cubicBezTo>
                  <a:pt x="18449" y="19598"/>
                  <a:pt x="18543" y="19583"/>
                  <a:pt x="18543" y="19583"/>
                </a:cubicBezTo>
                <a:cubicBezTo>
                  <a:pt x="18543" y="19583"/>
                  <a:pt x="18461" y="19087"/>
                  <a:pt x="18368" y="18765"/>
                </a:cubicBezTo>
                <a:cubicBezTo>
                  <a:pt x="18126" y="17922"/>
                  <a:pt x="18046" y="17332"/>
                  <a:pt x="17965" y="16870"/>
                </a:cubicBezTo>
                <a:cubicBezTo>
                  <a:pt x="17831" y="16053"/>
                  <a:pt x="17360" y="15671"/>
                  <a:pt x="17253" y="15402"/>
                </a:cubicBezTo>
                <a:cubicBezTo>
                  <a:pt x="16851" y="14452"/>
                  <a:pt x="16690" y="14372"/>
                  <a:pt x="16449" y="13378"/>
                </a:cubicBezTo>
                <a:cubicBezTo>
                  <a:pt x="16408" y="13195"/>
                  <a:pt x="16221" y="11911"/>
                  <a:pt x="15912" y="11159"/>
                </a:cubicBezTo>
                <a:cubicBezTo>
                  <a:pt x="15738" y="10734"/>
                  <a:pt x="15405" y="10370"/>
                  <a:pt x="15137" y="9967"/>
                </a:cubicBezTo>
                <a:cubicBezTo>
                  <a:pt x="15218" y="10096"/>
                  <a:pt x="15269" y="9913"/>
                  <a:pt x="15564" y="9886"/>
                </a:cubicBezTo>
                <a:cubicBezTo>
                  <a:pt x="16208" y="9832"/>
                  <a:pt x="16476" y="9686"/>
                  <a:pt x="16838" y="9498"/>
                </a:cubicBezTo>
                <a:cubicBezTo>
                  <a:pt x="17723" y="9020"/>
                  <a:pt x="20312" y="7812"/>
                  <a:pt x="20714" y="7469"/>
                </a:cubicBezTo>
                <a:cubicBezTo>
                  <a:pt x="20888" y="7318"/>
                  <a:pt x="21195" y="7000"/>
                  <a:pt x="21208" y="6839"/>
                </a:cubicBezTo>
                <a:cubicBezTo>
                  <a:pt x="21222" y="6646"/>
                  <a:pt x="20727" y="6421"/>
                  <a:pt x="20580" y="6292"/>
                </a:cubicBezTo>
                <a:cubicBezTo>
                  <a:pt x="20379" y="6120"/>
                  <a:pt x="19881" y="5825"/>
                  <a:pt x="19599" y="5669"/>
                </a:cubicBezTo>
                <a:cubicBezTo>
                  <a:pt x="18889" y="5277"/>
                  <a:pt x="18528" y="5179"/>
                  <a:pt x="17496" y="4690"/>
                </a:cubicBezTo>
                <a:cubicBezTo>
                  <a:pt x="17335" y="4615"/>
                  <a:pt x="16586" y="4008"/>
                  <a:pt x="15862" y="3884"/>
                </a:cubicBezTo>
                <a:cubicBezTo>
                  <a:pt x="15192" y="3766"/>
                  <a:pt x="13968" y="3767"/>
                  <a:pt x="13968" y="3767"/>
                </a:cubicBezTo>
                <a:cubicBezTo>
                  <a:pt x="14116" y="3536"/>
                  <a:pt x="13620" y="3418"/>
                  <a:pt x="13620" y="3149"/>
                </a:cubicBezTo>
                <a:cubicBezTo>
                  <a:pt x="13620" y="2607"/>
                  <a:pt x="15057" y="2853"/>
                  <a:pt x="13729" y="1365"/>
                </a:cubicBezTo>
                <a:cubicBezTo>
                  <a:pt x="13595" y="1220"/>
                  <a:pt x="13324" y="554"/>
                  <a:pt x="12426" y="334"/>
                </a:cubicBezTo>
                <a:cubicBezTo>
                  <a:pt x="12305" y="302"/>
                  <a:pt x="12051" y="279"/>
                  <a:pt x="11957" y="236"/>
                </a:cubicBezTo>
                <a:cubicBezTo>
                  <a:pt x="11796" y="172"/>
                  <a:pt x="11555" y="87"/>
                  <a:pt x="11219" y="38"/>
                </a:cubicBezTo>
                <a:cubicBezTo>
                  <a:pt x="11126" y="25"/>
                  <a:pt x="10968" y="9"/>
                  <a:pt x="10767" y="3"/>
                </a:cubicBezTo>
                <a:close/>
                <a:moveTo>
                  <a:pt x="15514" y="5645"/>
                </a:moveTo>
                <a:cubicBezTo>
                  <a:pt x="15647" y="5640"/>
                  <a:pt x="15796" y="5665"/>
                  <a:pt x="15967" y="5723"/>
                </a:cubicBezTo>
                <a:cubicBezTo>
                  <a:pt x="16731" y="5981"/>
                  <a:pt x="18812" y="6904"/>
                  <a:pt x="18812" y="7022"/>
                </a:cubicBezTo>
                <a:cubicBezTo>
                  <a:pt x="18812" y="7113"/>
                  <a:pt x="18490" y="7365"/>
                  <a:pt x="17806" y="7838"/>
                </a:cubicBezTo>
                <a:cubicBezTo>
                  <a:pt x="17350" y="8155"/>
                  <a:pt x="16894" y="8365"/>
                  <a:pt x="16264" y="8763"/>
                </a:cubicBezTo>
                <a:cubicBezTo>
                  <a:pt x="16224" y="8790"/>
                  <a:pt x="15967" y="8972"/>
                  <a:pt x="15686" y="8961"/>
                </a:cubicBezTo>
                <a:cubicBezTo>
                  <a:pt x="15686" y="8961"/>
                  <a:pt x="15299" y="8919"/>
                  <a:pt x="14923" y="8817"/>
                </a:cubicBezTo>
                <a:cubicBezTo>
                  <a:pt x="14575" y="8720"/>
                  <a:pt x="14186" y="8736"/>
                  <a:pt x="14186" y="8758"/>
                </a:cubicBezTo>
                <a:cubicBezTo>
                  <a:pt x="14186" y="8763"/>
                  <a:pt x="13824" y="8521"/>
                  <a:pt x="13851" y="8021"/>
                </a:cubicBezTo>
                <a:cubicBezTo>
                  <a:pt x="13891" y="7054"/>
                  <a:pt x="14277" y="6722"/>
                  <a:pt x="14559" y="6340"/>
                </a:cubicBezTo>
                <a:cubicBezTo>
                  <a:pt x="14861" y="5938"/>
                  <a:pt x="15116" y="5661"/>
                  <a:pt x="15514" y="5645"/>
                </a:cubicBezTo>
                <a:close/>
                <a:moveTo>
                  <a:pt x="5395" y="5887"/>
                </a:moveTo>
                <a:cubicBezTo>
                  <a:pt x="5545" y="5876"/>
                  <a:pt x="5689" y="5902"/>
                  <a:pt x="5722" y="6028"/>
                </a:cubicBezTo>
                <a:cubicBezTo>
                  <a:pt x="5749" y="6120"/>
                  <a:pt x="5832" y="6280"/>
                  <a:pt x="5886" y="6414"/>
                </a:cubicBezTo>
                <a:cubicBezTo>
                  <a:pt x="6060" y="6844"/>
                  <a:pt x="6366" y="6931"/>
                  <a:pt x="6393" y="7210"/>
                </a:cubicBezTo>
                <a:cubicBezTo>
                  <a:pt x="6527" y="8430"/>
                  <a:pt x="5806" y="8382"/>
                  <a:pt x="5404" y="8919"/>
                </a:cubicBezTo>
                <a:cubicBezTo>
                  <a:pt x="5337" y="8903"/>
                  <a:pt x="4707" y="8988"/>
                  <a:pt x="4130" y="9095"/>
                </a:cubicBezTo>
                <a:cubicBezTo>
                  <a:pt x="3419" y="8778"/>
                  <a:pt x="3068" y="7651"/>
                  <a:pt x="2559" y="7281"/>
                </a:cubicBezTo>
                <a:cubicBezTo>
                  <a:pt x="2291" y="7082"/>
                  <a:pt x="3164" y="6834"/>
                  <a:pt x="3807" y="6544"/>
                </a:cubicBezTo>
                <a:cubicBezTo>
                  <a:pt x="4304" y="6323"/>
                  <a:pt x="4516" y="6228"/>
                  <a:pt x="5052" y="5964"/>
                </a:cubicBezTo>
                <a:cubicBezTo>
                  <a:pt x="5092" y="5946"/>
                  <a:pt x="5246" y="5898"/>
                  <a:pt x="5395" y="5887"/>
                </a:cubicBezTo>
                <a:close/>
              </a:path>
            </a:pathLst>
          </a:custGeom>
          <a:solidFill>
            <a:schemeClr val="accent3">
              <a:lumOff val="21999"/>
            </a:schemeClr>
          </a:solidFill>
          <a:ln w="12700">
            <a:miter lim="400000"/>
          </a:ln>
        </p:spPr>
        <p:txBody>
          <a:bodyPr lIns="45719" rIns="45719"/>
          <a:lstStyle/>
          <a:p>
            <a:endParaRPr/>
          </a:p>
        </p:txBody>
      </p:sp>
      <p:sp>
        <p:nvSpPr>
          <p:cNvPr id="270" name="Kreis"/>
          <p:cNvSpPr/>
          <p:nvPr/>
        </p:nvSpPr>
        <p:spPr>
          <a:xfrm>
            <a:off x="1420144" y="2691056"/>
            <a:ext cx="104717" cy="106857"/>
          </a:xfrm>
          <a:prstGeom prst="ellipse">
            <a:avLst/>
          </a:prstGeom>
          <a:solidFill>
            <a:schemeClr val="accent3">
              <a:lumOff val="44000"/>
            </a:schemeClr>
          </a:solidFill>
          <a:ln w="25400">
            <a:solidFill>
              <a:schemeClr val="accent1"/>
            </a:solidFill>
          </a:ln>
        </p:spPr>
        <p:txBody>
          <a:bodyPr lIns="45719" rIns="45719"/>
          <a:lstStyle/>
          <a:p>
            <a:endParaRPr/>
          </a:p>
        </p:txBody>
      </p:sp>
      <p:sp>
        <p:nvSpPr>
          <p:cNvPr id="271" name="Form"/>
          <p:cNvSpPr/>
          <p:nvPr/>
        </p:nvSpPr>
        <p:spPr>
          <a:xfrm>
            <a:off x="1702191" y="2529607"/>
            <a:ext cx="157167" cy="160409"/>
          </a:xfrm>
          <a:custGeom>
            <a:avLst/>
            <a:gdLst/>
            <a:ahLst/>
            <a:cxnLst>
              <a:cxn ang="0">
                <a:pos x="wd2" y="hd2"/>
              </a:cxn>
              <a:cxn ang="5400000">
                <a:pos x="wd2" y="hd2"/>
              </a:cxn>
              <a:cxn ang="10800000">
                <a:pos x="wd2" y="hd2"/>
              </a:cxn>
              <a:cxn ang="16200000">
                <a:pos x="wd2" y="hd2"/>
              </a:cxn>
            </a:cxnLst>
            <a:rect l="0" t="0" r="r" b="b"/>
            <a:pathLst>
              <a:path w="21087" h="20883" extrusionOk="0">
                <a:moveTo>
                  <a:pt x="20951" y="6885"/>
                </a:moveTo>
                <a:cubicBezTo>
                  <a:pt x="21506" y="10502"/>
                  <a:pt x="20353" y="14168"/>
                  <a:pt x="17811" y="16868"/>
                </a:cubicBezTo>
                <a:cubicBezTo>
                  <a:pt x="14678" y="20196"/>
                  <a:pt x="9923" y="21600"/>
                  <a:pt x="5410" y="20530"/>
                </a:cubicBezTo>
                <a:cubicBezTo>
                  <a:pt x="2298" y="19737"/>
                  <a:pt x="96" y="17048"/>
                  <a:pt x="4" y="13927"/>
                </a:cubicBezTo>
                <a:cubicBezTo>
                  <a:pt x="-94" y="10648"/>
                  <a:pt x="2144" y="7733"/>
                  <a:pt x="5410" y="6885"/>
                </a:cubicBezTo>
                <a:cubicBezTo>
                  <a:pt x="5852" y="2982"/>
                  <a:pt x="9183" y="0"/>
                  <a:pt x="13181" y="0"/>
                </a:cubicBezTo>
                <a:cubicBezTo>
                  <a:pt x="17183" y="0"/>
                  <a:pt x="20521" y="2982"/>
                  <a:pt x="20951" y="6885"/>
                </a:cubicBezTo>
                <a:close/>
              </a:path>
            </a:pathLst>
          </a:custGeom>
          <a:solidFill>
            <a:schemeClr val="accent3">
              <a:lumOff val="44000"/>
            </a:schemeClr>
          </a:solidFill>
          <a:ln w="25400">
            <a:solidFill>
              <a:schemeClr val="accent1"/>
            </a:solidFill>
          </a:ln>
        </p:spPr>
        <p:txBody>
          <a:bodyPr lIns="45719" rIns="45719"/>
          <a:lstStyle/>
          <a:p>
            <a:endParaRPr/>
          </a:p>
        </p:txBody>
      </p:sp>
      <p:sp>
        <p:nvSpPr>
          <p:cNvPr id="272" name="Form"/>
          <p:cNvSpPr/>
          <p:nvPr/>
        </p:nvSpPr>
        <p:spPr>
          <a:xfrm>
            <a:off x="2029795" y="2412884"/>
            <a:ext cx="231719" cy="231695"/>
          </a:xfrm>
          <a:custGeom>
            <a:avLst/>
            <a:gdLst/>
            <a:ahLst/>
            <a:cxnLst>
              <a:cxn ang="0">
                <a:pos x="wd2" y="hd2"/>
              </a:cxn>
              <a:cxn ang="5400000">
                <a:pos x="wd2" y="hd2"/>
              </a:cxn>
              <a:cxn ang="10800000">
                <a:pos x="wd2" y="hd2"/>
              </a:cxn>
              <a:cxn ang="16200000">
                <a:pos x="wd2" y="hd2"/>
              </a:cxn>
            </a:cxnLst>
            <a:rect l="0" t="0" r="r" b="b"/>
            <a:pathLst>
              <a:path w="20853" h="21167" extrusionOk="0">
                <a:moveTo>
                  <a:pt x="18790" y="6408"/>
                </a:moveTo>
                <a:cubicBezTo>
                  <a:pt x="21158" y="8944"/>
                  <a:pt x="21527" y="12789"/>
                  <a:pt x="19689" y="15748"/>
                </a:cubicBezTo>
                <a:cubicBezTo>
                  <a:pt x="17822" y="18753"/>
                  <a:pt x="14181" y="20065"/>
                  <a:pt x="10877" y="18939"/>
                </a:cubicBezTo>
                <a:cubicBezTo>
                  <a:pt x="9549" y="20798"/>
                  <a:pt x="7207" y="21600"/>
                  <a:pt x="5041" y="20937"/>
                </a:cubicBezTo>
                <a:cubicBezTo>
                  <a:pt x="3176" y="20366"/>
                  <a:pt x="1777" y="18791"/>
                  <a:pt x="1411" y="16848"/>
                </a:cubicBezTo>
                <a:cubicBezTo>
                  <a:pt x="546" y="15775"/>
                  <a:pt x="37" y="14417"/>
                  <a:pt x="2" y="12963"/>
                </a:cubicBezTo>
                <a:cubicBezTo>
                  <a:pt x="-73" y="9914"/>
                  <a:pt x="1929" y="7209"/>
                  <a:pt x="4851" y="6408"/>
                </a:cubicBezTo>
                <a:cubicBezTo>
                  <a:pt x="5248" y="2776"/>
                  <a:pt x="8235" y="0"/>
                  <a:pt x="11821" y="0"/>
                </a:cubicBezTo>
                <a:cubicBezTo>
                  <a:pt x="15421" y="0"/>
                  <a:pt x="18404" y="2776"/>
                  <a:pt x="18790" y="6408"/>
                </a:cubicBezTo>
                <a:close/>
              </a:path>
            </a:pathLst>
          </a:custGeom>
          <a:solidFill>
            <a:schemeClr val="accent3">
              <a:lumOff val="44000"/>
            </a:schemeClr>
          </a:solidFill>
          <a:ln w="25400">
            <a:solidFill>
              <a:schemeClr val="accent1"/>
            </a:solidFill>
          </a:ln>
        </p:spPr>
        <p:txBody>
          <a:bodyPr lIns="45719" rIns="45719"/>
          <a:lstStyle/>
          <a:p>
            <a:endParaRPr/>
          </a:p>
        </p:txBody>
      </p:sp>
      <p:sp>
        <p:nvSpPr>
          <p:cNvPr id="273" name="Bottom-up:…"/>
          <p:cNvSpPr txBox="1"/>
          <p:nvPr/>
        </p:nvSpPr>
        <p:spPr>
          <a:xfrm>
            <a:off x="4579781" y="1765270"/>
            <a:ext cx="3592872" cy="3698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latin typeface="+mn-lt"/>
                <a:ea typeface="+mn-ea"/>
                <a:cs typeface="+mn-cs"/>
                <a:sym typeface="Helvetica"/>
              </a:defRPr>
            </a:pPr>
            <a:r>
              <a:t>Bottom-up: </a:t>
            </a:r>
          </a:p>
          <a:p>
            <a:pPr>
              <a:defRPr>
                <a:latin typeface="+mn-lt"/>
                <a:ea typeface="+mn-ea"/>
                <a:cs typeface="+mn-cs"/>
                <a:sym typeface="Helvetica"/>
              </a:defRPr>
            </a:pPr>
            <a:r>
              <a:t>sensorische Informationen aus dem Körper formen die Wahrnehmung</a:t>
            </a:r>
          </a:p>
          <a:p>
            <a:pPr>
              <a:defRPr>
                <a:latin typeface="+mn-lt"/>
                <a:ea typeface="+mn-ea"/>
                <a:cs typeface="+mn-cs"/>
                <a:sym typeface="Helvetica"/>
              </a:defRPr>
            </a:pPr>
            <a:endParaRPr/>
          </a:p>
          <a:p>
            <a:pPr>
              <a:defRPr>
                <a:latin typeface="+mn-lt"/>
                <a:ea typeface="+mn-ea"/>
                <a:cs typeface="+mn-cs"/>
                <a:sym typeface="Helvetica"/>
              </a:defRPr>
            </a:pPr>
            <a:r>
              <a:t>Top-down: </a:t>
            </a:r>
          </a:p>
          <a:p>
            <a:pPr>
              <a:defRPr>
                <a:latin typeface="+mn-lt"/>
                <a:ea typeface="+mn-ea"/>
                <a:cs typeface="+mn-cs"/>
                <a:sym typeface="Helvetica"/>
              </a:defRPr>
            </a:pPr>
            <a:r>
              <a:t>Kognitionen beeinflussen die Wahrnehmung</a:t>
            </a:r>
          </a:p>
          <a:p>
            <a:pPr>
              <a:defRPr sz="1500" i="1">
                <a:latin typeface="+mn-lt"/>
                <a:ea typeface="+mn-ea"/>
                <a:cs typeface="+mn-cs"/>
                <a:sym typeface="Helvetica"/>
              </a:defRPr>
            </a:pPr>
            <a:r>
              <a:t>—&gt; Ergänzung von Informationen durch Erwartungen oder a-priori-Wissen, z.B.: </a:t>
            </a:r>
          </a:p>
          <a:p>
            <a:pPr marL="517492" lvl="1" indent="-136492">
              <a:buSzPct val="100000"/>
              <a:buChar char="-"/>
              <a:defRPr sz="1500" i="1">
                <a:latin typeface="+mn-lt"/>
                <a:ea typeface="+mn-ea"/>
                <a:cs typeface="+mn-cs"/>
                <a:sym typeface="Helvetica"/>
              </a:defRPr>
            </a:pPr>
            <a:r>
              <a:t>Was gehört zu meinem Körper?</a:t>
            </a:r>
          </a:p>
          <a:p>
            <a:pPr marL="517492" lvl="1" indent="-136492">
              <a:buSzPct val="100000"/>
              <a:buChar char="-"/>
              <a:defRPr sz="1500" i="1">
                <a:latin typeface="+mn-lt"/>
                <a:ea typeface="+mn-ea"/>
                <a:cs typeface="+mn-cs"/>
                <a:sym typeface="Helvetica"/>
              </a:defRPr>
            </a:pPr>
            <a:r>
              <a:t>Durch welche Stimuli werden meine sensorischen Empfindungen ausgelöst?</a:t>
            </a:r>
          </a:p>
        </p:txBody>
      </p:sp>
      <p:sp>
        <p:nvSpPr>
          <p:cNvPr id="274" name="Sitzende Katze"/>
          <p:cNvSpPr/>
          <p:nvPr/>
        </p:nvSpPr>
        <p:spPr>
          <a:xfrm flipH="1">
            <a:off x="3362510" y="3219660"/>
            <a:ext cx="429796" cy="351900"/>
          </a:xfrm>
          <a:custGeom>
            <a:avLst/>
            <a:gdLst/>
            <a:ahLst/>
            <a:cxnLst>
              <a:cxn ang="0">
                <a:pos x="wd2" y="hd2"/>
              </a:cxn>
              <a:cxn ang="5400000">
                <a:pos x="wd2" y="hd2"/>
              </a:cxn>
              <a:cxn ang="10800000">
                <a:pos x="wd2" y="hd2"/>
              </a:cxn>
              <a:cxn ang="16200000">
                <a:pos x="wd2" y="hd2"/>
              </a:cxn>
            </a:cxnLst>
            <a:rect l="0" t="0" r="r" b="b"/>
            <a:pathLst>
              <a:path w="21265" h="21587" extrusionOk="0">
                <a:moveTo>
                  <a:pt x="17781" y="2"/>
                </a:moveTo>
                <a:cubicBezTo>
                  <a:pt x="17756" y="8"/>
                  <a:pt x="17731" y="21"/>
                  <a:pt x="17710" y="44"/>
                </a:cubicBezTo>
                <a:cubicBezTo>
                  <a:pt x="17322" y="478"/>
                  <a:pt x="16998" y="1143"/>
                  <a:pt x="16854" y="1697"/>
                </a:cubicBezTo>
                <a:cubicBezTo>
                  <a:pt x="16817" y="1842"/>
                  <a:pt x="16743" y="1962"/>
                  <a:pt x="16637" y="2041"/>
                </a:cubicBezTo>
                <a:cubicBezTo>
                  <a:pt x="15872" y="2594"/>
                  <a:pt x="15930" y="4148"/>
                  <a:pt x="15574" y="5512"/>
                </a:cubicBezTo>
                <a:cubicBezTo>
                  <a:pt x="15277" y="6638"/>
                  <a:pt x="14071" y="7073"/>
                  <a:pt x="13306" y="7429"/>
                </a:cubicBezTo>
                <a:cubicBezTo>
                  <a:pt x="12541" y="7791"/>
                  <a:pt x="7195" y="10380"/>
                  <a:pt x="7195" y="16547"/>
                </a:cubicBezTo>
                <a:cubicBezTo>
                  <a:pt x="7068" y="19307"/>
                  <a:pt x="6195" y="19796"/>
                  <a:pt x="4474" y="19796"/>
                </a:cubicBezTo>
                <a:cubicBezTo>
                  <a:pt x="2752" y="19796"/>
                  <a:pt x="1594" y="17805"/>
                  <a:pt x="1228" y="16922"/>
                </a:cubicBezTo>
                <a:cubicBezTo>
                  <a:pt x="776" y="15822"/>
                  <a:pt x="-319" y="16435"/>
                  <a:pt x="90" y="17529"/>
                </a:cubicBezTo>
                <a:cubicBezTo>
                  <a:pt x="420" y="18405"/>
                  <a:pt x="1859" y="21587"/>
                  <a:pt x="4612" y="21587"/>
                </a:cubicBezTo>
                <a:cubicBezTo>
                  <a:pt x="6806" y="21587"/>
                  <a:pt x="7880" y="20850"/>
                  <a:pt x="8225" y="20553"/>
                </a:cubicBezTo>
                <a:cubicBezTo>
                  <a:pt x="8294" y="20494"/>
                  <a:pt x="8390" y="20513"/>
                  <a:pt x="8432" y="20605"/>
                </a:cubicBezTo>
                <a:cubicBezTo>
                  <a:pt x="8677" y="21106"/>
                  <a:pt x="9086" y="21587"/>
                  <a:pt x="9606" y="21587"/>
                </a:cubicBezTo>
                <a:cubicBezTo>
                  <a:pt x="9606" y="21587"/>
                  <a:pt x="14480" y="21587"/>
                  <a:pt x="14847" y="21587"/>
                </a:cubicBezTo>
                <a:cubicBezTo>
                  <a:pt x="15214" y="21587"/>
                  <a:pt x="15420" y="21369"/>
                  <a:pt x="15436" y="20941"/>
                </a:cubicBezTo>
                <a:cubicBezTo>
                  <a:pt x="15452" y="20565"/>
                  <a:pt x="15265" y="20138"/>
                  <a:pt x="14840" y="20138"/>
                </a:cubicBezTo>
                <a:cubicBezTo>
                  <a:pt x="14038" y="20138"/>
                  <a:pt x="13740" y="19077"/>
                  <a:pt x="14389" y="18556"/>
                </a:cubicBezTo>
                <a:cubicBezTo>
                  <a:pt x="14915" y="18128"/>
                  <a:pt x="15495" y="17641"/>
                  <a:pt x="16069" y="17107"/>
                </a:cubicBezTo>
                <a:cubicBezTo>
                  <a:pt x="16128" y="17054"/>
                  <a:pt x="16206" y="17094"/>
                  <a:pt x="16222" y="17173"/>
                </a:cubicBezTo>
                <a:cubicBezTo>
                  <a:pt x="16519" y="18800"/>
                  <a:pt x="17126" y="21587"/>
                  <a:pt x="17796" y="21587"/>
                </a:cubicBezTo>
                <a:cubicBezTo>
                  <a:pt x="18742" y="21587"/>
                  <a:pt x="18470" y="21587"/>
                  <a:pt x="18847" y="21587"/>
                </a:cubicBezTo>
                <a:cubicBezTo>
                  <a:pt x="19224" y="21587"/>
                  <a:pt x="19437" y="21356"/>
                  <a:pt x="19437" y="20908"/>
                </a:cubicBezTo>
                <a:cubicBezTo>
                  <a:pt x="19437" y="20512"/>
                  <a:pt x="19220" y="20151"/>
                  <a:pt x="18779" y="20066"/>
                </a:cubicBezTo>
                <a:cubicBezTo>
                  <a:pt x="18582" y="20026"/>
                  <a:pt x="18417" y="19854"/>
                  <a:pt x="18364" y="19611"/>
                </a:cubicBezTo>
                <a:cubicBezTo>
                  <a:pt x="18146" y="18655"/>
                  <a:pt x="18051" y="16896"/>
                  <a:pt x="18115" y="15005"/>
                </a:cubicBezTo>
                <a:cubicBezTo>
                  <a:pt x="18120" y="14900"/>
                  <a:pt x="18151" y="14808"/>
                  <a:pt x="18204" y="14729"/>
                </a:cubicBezTo>
                <a:cubicBezTo>
                  <a:pt x="19065" y="13537"/>
                  <a:pt x="19666" y="12212"/>
                  <a:pt x="19666" y="10809"/>
                </a:cubicBezTo>
                <a:cubicBezTo>
                  <a:pt x="19666" y="8826"/>
                  <a:pt x="18890" y="8266"/>
                  <a:pt x="19325" y="6224"/>
                </a:cubicBezTo>
                <a:cubicBezTo>
                  <a:pt x="19517" y="5335"/>
                  <a:pt x="20101" y="5182"/>
                  <a:pt x="20101" y="5182"/>
                </a:cubicBezTo>
                <a:cubicBezTo>
                  <a:pt x="20101" y="5182"/>
                  <a:pt x="21223" y="5353"/>
                  <a:pt x="21100" y="3871"/>
                </a:cubicBezTo>
                <a:cubicBezTo>
                  <a:pt x="21095" y="3812"/>
                  <a:pt x="21105" y="3753"/>
                  <a:pt x="21132" y="3700"/>
                </a:cubicBezTo>
                <a:cubicBezTo>
                  <a:pt x="21206" y="3595"/>
                  <a:pt x="21238" y="3489"/>
                  <a:pt x="21260" y="3404"/>
                </a:cubicBezTo>
                <a:cubicBezTo>
                  <a:pt x="21281" y="3298"/>
                  <a:pt x="21233" y="3192"/>
                  <a:pt x="21153" y="3152"/>
                </a:cubicBezTo>
                <a:cubicBezTo>
                  <a:pt x="20829" y="2994"/>
                  <a:pt x="20298" y="2646"/>
                  <a:pt x="19905" y="2080"/>
                </a:cubicBezTo>
                <a:cubicBezTo>
                  <a:pt x="19581" y="1605"/>
                  <a:pt x="18757" y="1566"/>
                  <a:pt x="18332" y="1586"/>
                </a:cubicBezTo>
                <a:cubicBezTo>
                  <a:pt x="18189" y="1592"/>
                  <a:pt x="18066" y="1453"/>
                  <a:pt x="18055" y="1275"/>
                </a:cubicBezTo>
                <a:cubicBezTo>
                  <a:pt x="18044" y="1103"/>
                  <a:pt x="17997" y="596"/>
                  <a:pt x="17949" y="155"/>
                </a:cubicBezTo>
                <a:cubicBezTo>
                  <a:pt x="17937" y="46"/>
                  <a:pt x="17856" y="-13"/>
                  <a:pt x="17781" y="2"/>
                </a:cubicBezTo>
                <a:close/>
              </a:path>
            </a:pathLst>
          </a:custGeom>
          <a:solidFill>
            <a:schemeClr val="accent3">
              <a:lumOff val="44000"/>
            </a:schemeClr>
          </a:solidFill>
          <a:ln w="19050">
            <a:solidFill>
              <a:schemeClr val="accent1"/>
            </a:solidFill>
          </a:ln>
        </p:spPr>
        <p:txBody>
          <a:bodyPr lIns="45719" rIns="45719"/>
          <a:lstStyle/>
          <a:p>
            <a:endParaRPr/>
          </a:p>
        </p:txBody>
      </p:sp>
      <p:sp>
        <p:nvSpPr>
          <p:cNvPr id="275" name="?"/>
          <p:cNvSpPr txBox="1"/>
          <p:nvPr/>
        </p:nvSpPr>
        <p:spPr>
          <a:xfrm>
            <a:off x="1610926" y="5229080"/>
            <a:ext cx="344288" cy="612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3400">
                <a:solidFill>
                  <a:schemeClr val="accent1">
                    <a:lumOff val="-8000"/>
                  </a:schemeClr>
                </a:solidFill>
                <a:latin typeface="+mn-lt"/>
                <a:ea typeface="+mn-ea"/>
                <a:cs typeface="+mn-cs"/>
                <a:sym typeface="Helvetica"/>
              </a:defRPr>
            </a:lvl1pPr>
          </a:lstStyle>
          <a:p>
            <a:r>
              <a:t>?</a:t>
            </a:r>
          </a:p>
        </p:txBody>
      </p:sp>
      <p:sp>
        <p:nvSpPr>
          <p:cNvPr id="276" name="Linie"/>
          <p:cNvSpPr/>
          <p:nvPr/>
        </p:nvSpPr>
        <p:spPr>
          <a:xfrm rot="15929606">
            <a:off x="124255" y="3962921"/>
            <a:ext cx="2418797" cy="163528"/>
          </a:xfrm>
          <a:custGeom>
            <a:avLst/>
            <a:gdLst/>
            <a:ahLst/>
            <a:cxnLst>
              <a:cxn ang="0">
                <a:pos x="wd2" y="hd2"/>
              </a:cxn>
              <a:cxn ang="5400000">
                <a:pos x="wd2" y="hd2"/>
              </a:cxn>
              <a:cxn ang="10800000">
                <a:pos x="wd2" y="hd2"/>
              </a:cxn>
              <a:cxn ang="16200000">
                <a:pos x="wd2" y="hd2"/>
              </a:cxn>
            </a:cxnLst>
            <a:rect l="0" t="0" r="r" b="b"/>
            <a:pathLst>
              <a:path w="21600" h="16022" extrusionOk="0">
                <a:moveTo>
                  <a:pt x="0" y="5304"/>
                </a:moveTo>
                <a:cubicBezTo>
                  <a:pt x="1484" y="3129"/>
                  <a:pt x="2979" y="4156"/>
                  <a:pt x="4406" y="8177"/>
                </a:cubicBezTo>
                <a:cubicBezTo>
                  <a:pt x="5976" y="12598"/>
                  <a:pt x="7631" y="20646"/>
                  <a:pt x="9134" y="12573"/>
                </a:cubicBezTo>
                <a:cubicBezTo>
                  <a:pt x="9753" y="9246"/>
                  <a:pt x="10241" y="3289"/>
                  <a:pt x="10903" y="1069"/>
                </a:cubicBezTo>
                <a:cubicBezTo>
                  <a:pt x="11506" y="-954"/>
                  <a:pt x="12122" y="351"/>
                  <a:pt x="12735" y="1262"/>
                </a:cubicBezTo>
                <a:cubicBezTo>
                  <a:pt x="13865" y="2942"/>
                  <a:pt x="15025" y="3195"/>
                  <a:pt x="16161" y="3244"/>
                </a:cubicBezTo>
                <a:cubicBezTo>
                  <a:pt x="17064" y="3283"/>
                  <a:pt x="17970" y="3185"/>
                  <a:pt x="18877" y="3445"/>
                </a:cubicBezTo>
                <a:cubicBezTo>
                  <a:pt x="19784" y="3705"/>
                  <a:pt x="20692" y="4323"/>
                  <a:pt x="21600" y="5304"/>
                </a:cubicBezTo>
              </a:path>
            </a:pathLst>
          </a:custGeom>
          <a:ln w="25400">
            <a:solidFill>
              <a:schemeClr val="accent1"/>
            </a:solidFill>
          </a:ln>
        </p:spPr>
        <p:txBody>
          <a:bodyPr lIns="45719" rIns="45719"/>
          <a:lstStyle/>
          <a:p>
            <a:endParaRPr/>
          </a:p>
        </p:txBody>
      </p:sp>
      <p:sp>
        <p:nvSpPr>
          <p:cNvPr id="277" name="Form"/>
          <p:cNvSpPr/>
          <p:nvPr/>
        </p:nvSpPr>
        <p:spPr>
          <a:xfrm rot="1320000" flipH="1">
            <a:off x="1338507" y="5049235"/>
            <a:ext cx="175550" cy="340486"/>
          </a:xfrm>
          <a:custGeom>
            <a:avLst/>
            <a:gdLst/>
            <a:ahLst/>
            <a:cxnLst>
              <a:cxn ang="0">
                <a:pos x="wd2" y="hd2"/>
              </a:cxn>
              <a:cxn ang="5400000">
                <a:pos x="wd2" y="hd2"/>
              </a:cxn>
              <a:cxn ang="10800000">
                <a:pos x="wd2" y="hd2"/>
              </a:cxn>
              <a:cxn ang="16200000">
                <a:pos x="wd2" y="hd2"/>
              </a:cxn>
            </a:cxnLst>
            <a:rect l="0" t="0" r="r" b="b"/>
            <a:pathLst>
              <a:path w="21561" h="21591" extrusionOk="0">
                <a:moveTo>
                  <a:pt x="14033" y="80"/>
                </a:moveTo>
                <a:cubicBezTo>
                  <a:pt x="13931" y="37"/>
                  <a:pt x="13808" y="10"/>
                  <a:pt x="13677" y="2"/>
                </a:cubicBezTo>
                <a:cubicBezTo>
                  <a:pt x="13556" y="-5"/>
                  <a:pt x="13433" y="4"/>
                  <a:pt x="13321" y="30"/>
                </a:cubicBezTo>
                <a:lnTo>
                  <a:pt x="11235" y="1037"/>
                </a:lnTo>
                <a:cubicBezTo>
                  <a:pt x="11113" y="1081"/>
                  <a:pt x="11032" y="1149"/>
                  <a:pt x="11011" y="1225"/>
                </a:cubicBezTo>
                <a:cubicBezTo>
                  <a:pt x="10992" y="1291"/>
                  <a:pt x="11020" y="1358"/>
                  <a:pt x="11090" y="1414"/>
                </a:cubicBezTo>
                <a:cubicBezTo>
                  <a:pt x="15225" y="3958"/>
                  <a:pt x="17716" y="7238"/>
                  <a:pt x="17718" y="10817"/>
                </a:cubicBezTo>
                <a:cubicBezTo>
                  <a:pt x="17719" y="14369"/>
                  <a:pt x="15268" y="17627"/>
                  <a:pt x="11190" y="20164"/>
                </a:cubicBezTo>
                <a:cubicBezTo>
                  <a:pt x="11110" y="20220"/>
                  <a:pt x="11068" y="20287"/>
                  <a:pt x="11068" y="20357"/>
                </a:cubicBezTo>
                <a:cubicBezTo>
                  <a:pt x="11069" y="20423"/>
                  <a:pt x="11110" y="20488"/>
                  <a:pt x="11185" y="20542"/>
                </a:cubicBezTo>
                <a:lnTo>
                  <a:pt x="13337" y="21532"/>
                </a:lnTo>
                <a:cubicBezTo>
                  <a:pt x="13479" y="21575"/>
                  <a:pt x="13642" y="21595"/>
                  <a:pt x="13806" y="21590"/>
                </a:cubicBezTo>
                <a:cubicBezTo>
                  <a:pt x="13971" y="21585"/>
                  <a:pt x="14130" y="21554"/>
                  <a:pt x="14261" y="21501"/>
                </a:cubicBezTo>
                <a:cubicBezTo>
                  <a:pt x="18846" y="18583"/>
                  <a:pt x="21583" y="14863"/>
                  <a:pt x="21561" y="10817"/>
                </a:cubicBezTo>
                <a:cubicBezTo>
                  <a:pt x="21539" y="6738"/>
                  <a:pt x="18716" y="2995"/>
                  <a:pt x="14033" y="80"/>
                </a:cubicBezTo>
                <a:close/>
                <a:moveTo>
                  <a:pt x="8505" y="2805"/>
                </a:moveTo>
                <a:cubicBezTo>
                  <a:pt x="8389" y="2746"/>
                  <a:pt x="8239" y="2708"/>
                  <a:pt x="8078" y="2698"/>
                </a:cubicBezTo>
                <a:cubicBezTo>
                  <a:pt x="7906" y="2686"/>
                  <a:pt x="7732" y="2706"/>
                  <a:pt x="7586" y="2753"/>
                </a:cubicBezTo>
                <a:lnTo>
                  <a:pt x="5527" y="3719"/>
                </a:lnTo>
                <a:cubicBezTo>
                  <a:pt x="5410" y="3771"/>
                  <a:pt x="5328" y="3840"/>
                  <a:pt x="5293" y="3917"/>
                </a:cubicBezTo>
                <a:cubicBezTo>
                  <a:pt x="5261" y="3988"/>
                  <a:pt x="5270" y="4062"/>
                  <a:pt x="5319" y="4131"/>
                </a:cubicBezTo>
                <a:cubicBezTo>
                  <a:pt x="8212" y="5952"/>
                  <a:pt x="9954" y="8280"/>
                  <a:pt x="9969" y="10817"/>
                </a:cubicBezTo>
                <a:cubicBezTo>
                  <a:pt x="9985" y="13364"/>
                  <a:pt x="8258" y="15706"/>
                  <a:pt x="5368" y="17541"/>
                </a:cubicBezTo>
                <a:cubicBezTo>
                  <a:pt x="5307" y="17619"/>
                  <a:pt x="5292" y="17704"/>
                  <a:pt x="5323" y="17787"/>
                </a:cubicBezTo>
                <a:cubicBezTo>
                  <a:pt x="5349" y="17854"/>
                  <a:pt x="5404" y="17916"/>
                  <a:pt x="5486" y="17970"/>
                </a:cubicBezTo>
                <a:lnTo>
                  <a:pt x="7561" y="18873"/>
                </a:lnTo>
                <a:cubicBezTo>
                  <a:pt x="7698" y="18910"/>
                  <a:pt x="7853" y="18926"/>
                  <a:pt x="8007" y="18918"/>
                </a:cubicBezTo>
                <a:cubicBezTo>
                  <a:pt x="8157" y="18909"/>
                  <a:pt x="8298" y="18879"/>
                  <a:pt x="8415" y="18830"/>
                </a:cubicBezTo>
                <a:cubicBezTo>
                  <a:pt x="11794" y="16625"/>
                  <a:pt x="13815" y="13843"/>
                  <a:pt x="13828" y="10817"/>
                </a:cubicBezTo>
                <a:cubicBezTo>
                  <a:pt x="13841" y="7799"/>
                  <a:pt x="11853" y="5016"/>
                  <a:pt x="8505" y="2805"/>
                </a:cubicBezTo>
                <a:close/>
                <a:moveTo>
                  <a:pt x="2423" y="5414"/>
                </a:moveTo>
                <a:cubicBezTo>
                  <a:pt x="2239" y="5400"/>
                  <a:pt x="2051" y="5406"/>
                  <a:pt x="1872" y="5432"/>
                </a:cubicBezTo>
                <a:lnTo>
                  <a:pt x="244" y="6193"/>
                </a:lnTo>
                <a:cubicBezTo>
                  <a:pt x="132" y="6287"/>
                  <a:pt x="83" y="6398"/>
                  <a:pt x="106" y="6508"/>
                </a:cubicBezTo>
                <a:cubicBezTo>
                  <a:pt x="125" y="6598"/>
                  <a:pt x="192" y="6684"/>
                  <a:pt x="299" y="6757"/>
                </a:cubicBezTo>
                <a:cubicBezTo>
                  <a:pt x="1934" y="7938"/>
                  <a:pt x="2813" y="9357"/>
                  <a:pt x="2808" y="10817"/>
                </a:cubicBezTo>
                <a:cubicBezTo>
                  <a:pt x="2804" y="12283"/>
                  <a:pt x="1912" y="13704"/>
                  <a:pt x="271" y="14886"/>
                </a:cubicBezTo>
                <a:cubicBezTo>
                  <a:pt x="82" y="14974"/>
                  <a:pt x="-17" y="15102"/>
                  <a:pt x="3" y="15233"/>
                </a:cubicBezTo>
                <a:cubicBezTo>
                  <a:pt x="21" y="15355"/>
                  <a:pt x="141" y="15467"/>
                  <a:pt x="331" y="15540"/>
                </a:cubicBezTo>
                <a:lnTo>
                  <a:pt x="1800" y="16223"/>
                </a:lnTo>
                <a:cubicBezTo>
                  <a:pt x="1993" y="16259"/>
                  <a:pt x="2198" y="16275"/>
                  <a:pt x="2404" y="16270"/>
                </a:cubicBezTo>
                <a:cubicBezTo>
                  <a:pt x="2633" y="16264"/>
                  <a:pt x="2856" y="16233"/>
                  <a:pt x="3060" y="16178"/>
                </a:cubicBezTo>
                <a:cubicBezTo>
                  <a:pt x="5198" y="14610"/>
                  <a:pt x="6335" y="12736"/>
                  <a:pt x="6312" y="10817"/>
                </a:cubicBezTo>
                <a:cubicBezTo>
                  <a:pt x="6290" y="8928"/>
                  <a:pt x="5143" y="7088"/>
                  <a:pt x="3026" y="5546"/>
                </a:cubicBezTo>
                <a:cubicBezTo>
                  <a:pt x="2850" y="5477"/>
                  <a:pt x="2642" y="5431"/>
                  <a:pt x="2423" y="5414"/>
                </a:cubicBezTo>
                <a:close/>
              </a:path>
            </a:pathLst>
          </a:custGeom>
          <a:solidFill>
            <a:schemeClr val="accent3">
              <a:lumOff val="44000"/>
            </a:schemeClr>
          </a:solidFill>
          <a:ln w="19050">
            <a:solidFill>
              <a:schemeClr val="accent1"/>
            </a:solidFill>
          </a:ln>
        </p:spPr>
        <p:txBody>
          <a:bodyPr lIns="45719" rIns="45719"/>
          <a:lstStyle/>
          <a:p>
            <a:endParaRPr/>
          </a:p>
        </p:txBody>
      </p:sp>
      <p:sp>
        <p:nvSpPr>
          <p:cNvPr id="278" name="Abbildung 1…"/>
          <p:cNvSpPr txBox="1"/>
          <p:nvPr/>
        </p:nvSpPr>
        <p:spPr>
          <a:xfrm>
            <a:off x="524372" y="1278906"/>
            <a:ext cx="2794173"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2400"/>
              </a:lnSpc>
              <a:defRPr sz="1000" b="1">
                <a:solidFill>
                  <a:srgbClr val="A7A7A7"/>
                </a:solidFill>
                <a:latin typeface="+mn-lt"/>
                <a:ea typeface="+mn-ea"/>
                <a:cs typeface="+mn-cs"/>
                <a:sym typeface="Helvetica"/>
              </a:defRPr>
            </a:pPr>
            <a:r>
              <a:t>Abbildung 1</a:t>
            </a:r>
            <a:endParaRPr i="1"/>
          </a:p>
          <a:p>
            <a:pPr defTabSz="457200">
              <a:lnSpc>
                <a:spcPts val="2400"/>
              </a:lnSpc>
              <a:defRPr sz="1000">
                <a:solidFill>
                  <a:srgbClr val="A7A7A7"/>
                </a:solidFill>
                <a:latin typeface="+mn-lt"/>
                <a:ea typeface="+mn-ea"/>
                <a:cs typeface="+mn-cs"/>
                <a:sym typeface="Helvetica"/>
              </a:defRPr>
            </a:pPr>
            <a:r>
              <a:rPr i="1"/>
              <a:t>Top-Down- und Bottom-Up-Wahrnehmung</a:t>
            </a:r>
          </a:p>
        </p:txBody>
      </p:sp>
      <p:sp>
        <p:nvSpPr>
          <p:cNvPr id="279" name="Gehirn (Frontansicht)"/>
          <p:cNvSpPr/>
          <p:nvPr/>
        </p:nvSpPr>
        <p:spPr>
          <a:xfrm>
            <a:off x="1077114" y="2716193"/>
            <a:ext cx="271819" cy="225731"/>
          </a:xfrm>
          <a:custGeom>
            <a:avLst/>
            <a:gdLst/>
            <a:ahLst/>
            <a:cxnLst>
              <a:cxn ang="0">
                <a:pos x="wd2" y="hd2"/>
              </a:cxn>
              <a:cxn ang="5400000">
                <a:pos x="wd2" y="hd2"/>
              </a:cxn>
              <a:cxn ang="10800000">
                <a:pos x="wd2" y="hd2"/>
              </a:cxn>
              <a:cxn ang="16200000">
                <a:pos x="wd2" y="hd2"/>
              </a:cxn>
            </a:cxnLst>
            <a:rect l="0" t="0" r="r" b="b"/>
            <a:pathLst>
              <a:path w="21600" h="21596" extrusionOk="0">
                <a:moveTo>
                  <a:pt x="8302" y="9"/>
                </a:moveTo>
                <a:cubicBezTo>
                  <a:pt x="6982" y="101"/>
                  <a:pt x="5943" y="867"/>
                  <a:pt x="5256" y="1602"/>
                </a:cubicBezTo>
                <a:cubicBezTo>
                  <a:pt x="5021" y="1852"/>
                  <a:pt x="4829" y="2167"/>
                  <a:pt x="4726" y="2528"/>
                </a:cubicBezTo>
                <a:cubicBezTo>
                  <a:pt x="4627" y="2877"/>
                  <a:pt x="4605" y="3232"/>
                  <a:pt x="4671" y="3567"/>
                </a:cubicBezTo>
                <a:cubicBezTo>
                  <a:pt x="4747" y="3948"/>
                  <a:pt x="4927" y="4283"/>
                  <a:pt x="5162" y="4487"/>
                </a:cubicBezTo>
                <a:cubicBezTo>
                  <a:pt x="5228" y="4546"/>
                  <a:pt x="5327" y="4527"/>
                  <a:pt x="5370" y="4448"/>
                </a:cubicBezTo>
                <a:cubicBezTo>
                  <a:pt x="5730" y="3830"/>
                  <a:pt x="6309" y="3389"/>
                  <a:pt x="6844" y="3323"/>
                </a:cubicBezTo>
                <a:cubicBezTo>
                  <a:pt x="6925" y="3310"/>
                  <a:pt x="7003" y="3371"/>
                  <a:pt x="7024" y="3463"/>
                </a:cubicBezTo>
                <a:cubicBezTo>
                  <a:pt x="7052" y="3587"/>
                  <a:pt x="6985" y="3704"/>
                  <a:pt x="6881" y="3711"/>
                </a:cubicBezTo>
                <a:cubicBezTo>
                  <a:pt x="6434" y="3770"/>
                  <a:pt x="5949" y="4146"/>
                  <a:pt x="5638" y="4678"/>
                </a:cubicBezTo>
                <a:cubicBezTo>
                  <a:pt x="5431" y="5033"/>
                  <a:pt x="5343" y="5387"/>
                  <a:pt x="5392" y="5670"/>
                </a:cubicBezTo>
                <a:cubicBezTo>
                  <a:pt x="5409" y="5768"/>
                  <a:pt x="5375" y="5873"/>
                  <a:pt x="5293" y="5912"/>
                </a:cubicBezTo>
                <a:cubicBezTo>
                  <a:pt x="5272" y="5919"/>
                  <a:pt x="5256" y="5926"/>
                  <a:pt x="5234" y="5926"/>
                </a:cubicBezTo>
                <a:cubicBezTo>
                  <a:pt x="5157" y="5926"/>
                  <a:pt x="5092" y="5866"/>
                  <a:pt x="5075" y="5774"/>
                </a:cubicBezTo>
                <a:cubicBezTo>
                  <a:pt x="5037" y="5590"/>
                  <a:pt x="5043" y="5387"/>
                  <a:pt x="5087" y="5177"/>
                </a:cubicBezTo>
                <a:cubicBezTo>
                  <a:pt x="5114" y="5046"/>
                  <a:pt x="5071" y="4907"/>
                  <a:pt x="4978" y="4822"/>
                </a:cubicBezTo>
                <a:cubicBezTo>
                  <a:pt x="4672" y="4559"/>
                  <a:pt x="4443" y="4139"/>
                  <a:pt x="4350" y="3666"/>
                </a:cubicBezTo>
                <a:cubicBezTo>
                  <a:pt x="4323" y="3534"/>
                  <a:pt x="4306" y="3403"/>
                  <a:pt x="4306" y="3272"/>
                </a:cubicBezTo>
                <a:cubicBezTo>
                  <a:pt x="4301" y="3101"/>
                  <a:pt x="4175" y="2982"/>
                  <a:pt x="4038" y="3015"/>
                </a:cubicBezTo>
                <a:cubicBezTo>
                  <a:pt x="3503" y="3159"/>
                  <a:pt x="2363" y="3724"/>
                  <a:pt x="1332" y="5524"/>
                </a:cubicBezTo>
                <a:cubicBezTo>
                  <a:pt x="595" y="6917"/>
                  <a:pt x="279" y="8480"/>
                  <a:pt x="426" y="9302"/>
                </a:cubicBezTo>
                <a:cubicBezTo>
                  <a:pt x="443" y="9492"/>
                  <a:pt x="486" y="9670"/>
                  <a:pt x="541" y="9827"/>
                </a:cubicBezTo>
                <a:cubicBezTo>
                  <a:pt x="595" y="9978"/>
                  <a:pt x="748" y="10038"/>
                  <a:pt x="868" y="9953"/>
                </a:cubicBezTo>
                <a:cubicBezTo>
                  <a:pt x="1179" y="9729"/>
                  <a:pt x="1484" y="9624"/>
                  <a:pt x="1751" y="9585"/>
                </a:cubicBezTo>
                <a:cubicBezTo>
                  <a:pt x="2292" y="9500"/>
                  <a:pt x="2756" y="9664"/>
                  <a:pt x="3051" y="9815"/>
                </a:cubicBezTo>
                <a:cubicBezTo>
                  <a:pt x="3231" y="9907"/>
                  <a:pt x="3400" y="10019"/>
                  <a:pt x="3542" y="10144"/>
                </a:cubicBezTo>
                <a:cubicBezTo>
                  <a:pt x="3635" y="10222"/>
                  <a:pt x="3765" y="10190"/>
                  <a:pt x="3825" y="10072"/>
                </a:cubicBezTo>
                <a:cubicBezTo>
                  <a:pt x="3967" y="9789"/>
                  <a:pt x="4148" y="9553"/>
                  <a:pt x="4350" y="9382"/>
                </a:cubicBezTo>
                <a:cubicBezTo>
                  <a:pt x="4416" y="9329"/>
                  <a:pt x="4507" y="9328"/>
                  <a:pt x="4562" y="9400"/>
                </a:cubicBezTo>
                <a:cubicBezTo>
                  <a:pt x="4638" y="9492"/>
                  <a:pt x="4623" y="9638"/>
                  <a:pt x="4541" y="9704"/>
                </a:cubicBezTo>
                <a:cubicBezTo>
                  <a:pt x="4170" y="10006"/>
                  <a:pt x="3885" y="10617"/>
                  <a:pt x="3820" y="11260"/>
                </a:cubicBezTo>
                <a:cubicBezTo>
                  <a:pt x="3776" y="11687"/>
                  <a:pt x="3836" y="12056"/>
                  <a:pt x="3989" y="12273"/>
                </a:cubicBezTo>
                <a:cubicBezTo>
                  <a:pt x="4043" y="12351"/>
                  <a:pt x="4055" y="12463"/>
                  <a:pt x="4001" y="12542"/>
                </a:cubicBezTo>
                <a:cubicBezTo>
                  <a:pt x="3968" y="12588"/>
                  <a:pt x="3924" y="12607"/>
                  <a:pt x="3875" y="12607"/>
                </a:cubicBezTo>
                <a:cubicBezTo>
                  <a:pt x="3831" y="12607"/>
                  <a:pt x="3788" y="12588"/>
                  <a:pt x="3755" y="12542"/>
                </a:cubicBezTo>
                <a:cubicBezTo>
                  <a:pt x="3531" y="12239"/>
                  <a:pt x="3438" y="11765"/>
                  <a:pt x="3493" y="11207"/>
                </a:cubicBezTo>
                <a:cubicBezTo>
                  <a:pt x="3503" y="11102"/>
                  <a:pt x="3520" y="11004"/>
                  <a:pt x="3542" y="10899"/>
                </a:cubicBezTo>
                <a:cubicBezTo>
                  <a:pt x="3569" y="10774"/>
                  <a:pt x="3537" y="10635"/>
                  <a:pt x="3455" y="10550"/>
                </a:cubicBezTo>
                <a:cubicBezTo>
                  <a:pt x="3122" y="10202"/>
                  <a:pt x="2472" y="9868"/>
                  <a:pt x="1801" y="9973"/>
                </a:cubicBezTo>
                <a:cubicBezTo>
                  <a:pt x="1774" y="9980"/>
                  <a:pt x="1746" y="9979"/>
                  <a:pt x="1719" y="9985"/>
                </a:cubicBezTo>
                <a:cubicBezTo>
                  <a:pt x="1113" y="10110"/>
                  <a:pt x="606" y="10616"/>
                  <a:pt x="355" y="11299"/>
                </a:cubicBezTo>
                <a:cubicBezTo>
                  <a:pt x="126" y="11930"/>
                  <a:pt x="0" y="12621"/>
                  <a:pt x="0" y="13351"/>
                </a:cubicBezTo>
                <a:cubicBezTo>
                  <a:pt x="0" y="16287"/>
                  <a:pt x="2063" y="18664"/>
                  <a:pt x="4606" y="18664"/>
                </a:cubicBezTo>
                <a:cubicBezTo>
                  <a:pt x="5899" y="18664"/>
                  <a:pt x="7073" y="18046"/>
                  <a:pt x="7908" y="17054"/>
                </a:cubicBezTo>
                <a:cubicBezTo>
                  <a:pt x="7957" y="17002"/>
                  <a:pt x="7946" y="16897"/>
                  <a:pt x="7880" y="16851"/>
                </a:cubicBezTo>
                <a:cubicBezTo>
                  <a:pt x="7766" y="16772"/>
                  <a:pt x="7661" y="16687"/>
                  <a:pt x="7563" y="16595"/>
                </a:cubicBezTo>
                <a:cubicBezTo>
                  <a:pt x="7503" y="16535"/>
                  <a:pt x="7477" y="16425"/>
                  <a:pt x="7521" y="16340"/>
                </a:cubicBezTo>
                <a:cubicBezTo>
                  <a:pt x="7575" y="16228"/>
                  <a:pt x="7690" y="16208"/>
                  <a:pt x="7766" y="16280"/>
                </a:cubicBezTo>
                <a:cubicBezTo>
                  <a:pt x="7952" y="16471"/>
                  <a:pt x="8651" y="17023"/>
                  <a:pt x="9289" y="17030"/>
                </a:cubicBezTo>
                <a:cubicBezTo>
                  <a:pt x="10009" y="17036"/>
                  <a:pt x="10599" y="16305"/>
                  <a:pt x="10599" y="15412"/>
                </a:cubicBezTo>
                <a:cubicBezTo>
                  <a:pt x="10599" y="15228"/>
                  <a:pt x="10571" y="15051"/>
                  <a:pt x="10527" y="14886"/>
                </a:cubicBezTo>
                <a:cubicBezTo>
                  <a:pt x="10374" y="14453"/>
                  <a:pt x="10080" y="14139"/>
                  <a:pt x="9649" y="13942"/>
                </a:cubicBezTo>
                <a:cubicBezTo>
                  <a:pt x="8716" y="13515"/>
                  <a:pt x="7390" y="13783"/>
                  <a:pt x="6615" y="14256"/>
                </a:cubicBezTo>
                <a:cubicBezTo>
                  <a:pt x="5846" y="14722"/>
                  <a:pt x="5343" y="15578"/>
                  <a:pt x="5338" y="15584"/>
                </a:cubicBezTo>
                <a:lnTo>
                  <a:pt x="5310" y="15630"/>
                </a:lnTo>
                <a:cubicBezTo>
                  <a:pt x="5261" y="15715"/>
                  <a:pt x="5152" y="15722"/>
                  <a:pt x="5097" y="15630"/>
                </a:cubicBezTo>
                <a:lnTo>
                  <a:pt x="5070" y="15584"/>
                </a:lnTo>
                <a:cubicBezTo>
                  <a:pt x="4442" y="14527"/>
                  <a:pt x="2920" y="14106"/>
                  <a:pt x="2046" y="14736"/>
                </a:cubicBezTo>
                <a:cubicBezTo>
                  <a:pt x="1970" y="14789"/>
                  <a:pt x="1872" y="14768"/>
                  <a:pt x="1823" y="14683"/>
                </a:cubicBezTo>
                <a:cubicBezTo>
                  <a:pt x="1768" y="14591"/>
                  <a:pt x="1791" y="14461"/>
                  <a:pt x="1872" y="14402"/>
                </a:cubicBezTo>
                <a:cubicBezTo>
                  <a:pt x="2773" y="13738"/>
                  <a:pt x="4213" y="14026"/>
                  <a:pt x="5043" y="14946"/>
                </a:cubicBezTo>
                <a:cubicBezTo>
                  <a:pt x="5136" y="15044"/>
                  <a:pt x="5271" y="15039"/>
                  <a:pt x="5353" y="14934"/>
                </a:cubicBezTo>
                <a:cubicBezTo>
                  <a:pt x="5593" y="14618"/>
                  <a:pt x="5981" y="14190"/>
                  <a:pt x="6467" y="13895"/>
                </a:cubicBezTo>
                <a:cubicBezTo>
                  <a:pt x="7323" y="13376"/>
                  <a:pt x="8732" y="13093"/>
                  <a:pt x="9763" y="13560"/>
                </a:cubicBezTo>
                <a:cubicBezTo>
                  <a:pt x="10052" y="13691"/>
                  <a:pt x="10292" y="13876"/>
                  <a:pt x="10478" y="14106"/>
                </a:cubicBezTo>
                <a:cubicBezTo>
                  <a:pt x="10489" y="14067"/>
                  <a:pt x="10506" y="14020"/>
                  <a:pt x="10517" y="13981"/>
                </a:cubicBezTo>
                <a:cubicBezTo>
                  <a:pt x="10446" y="12161"/>
                  <a:pt x="9840" y="11095"/>
                  <a:pt x="8634" y="10649"/>
                </a:cubicBezTo>
                <a:cubicBezTo>
                  <a:pt x="8547" y="10616"/>
                  <a:pt x="8491" y="10511"/>
                  <a:pt x="8513" y="10412"/>
                </a:cubicBezTo>
                <a:cubicBezTo>
                  <a:pt x="8535" y="10301"/>
                  <a:pt x="8628" y="10236"/>
                  <a:pt x="8721" y="10269"/>
                </a:cubicBezTo>
                <a:cubicBezTo>
                  <a:pt x="9289" y="10472"/>
                  <a:pt x="9735" y="10806"/>
                  <a:pt x="10074" y="11273"/>
                </a:cubicBezTo>
                <a:cubicBezTo>
                  <a:pt x="10139" y="11358"/>
                  <a:pt x="10254" y="11359"/>
                  <a:pt x="10309" y="11260"/>
                </a:cubicBezTo>
                <a:cubicBezTo>
                  <a:pt x="10483" y="10971"/>
                  <a:pt x="10599" y="10564"/>
                  <a:pt x="10599" y="10117"/>
                </a:cubicBezTo>
                <a:cubicBezTo>
                  <a:pt x="10599" y="9795"/>
                  <a:pt x="10538" y="9500"/>
                  <a:pt x="10440" y="9244"/>
                </a:cubicBezTo>
                <a:cubicBezTo>
                  <a:pt x="10435" y="9231"/>
                  <a:pt x="10429" y="9216"/>
                  <a:pt x="10423" y="9203"/>
                </a:cubicBezTo>
                <a:cubicBezTo>
                  <a:pt x="10423" y="9203"/>
                  <a:pt x="10423" y="9204"/>
                  <a:pt x="10423" y="9197"/>
                </a:cubicBezTo>
                <a:cubicBezTo>
                  <a:pt x="10401" y="9151"/>
                  <a:pt x="10386" y="9105"/>
                  <a:pt x="10358" y="9059"/>
                </a:cubicBezTo>
                <a:cubicBezTo>
                  <a:pt x="10336" y="9013"/>
                  <a:pt x="10315" y="8968"/>
                  <a:pt x="10299" y="8916"/>
                </a:cubicBezTo>
                <a:cubicBezTo>
                  <a:pt x="10135" y="8627"/>
                  <a:pt x="9867" y="8383"/>
                  <a:pt x="9518" y="8199"/>
                </a:cubicBezTo>
                <a:cubicBezTo>
                  <a:pt x="8868" y="7864"/>
                  <a:pt x="8082" y="7825"/>
                  <a:pt x="7558" y="8101"/>
                </a:cubicBezTo>
                <a:cubicBezTo>
                  <a:pt x="6952" y="8423"/>
                  <a:pt x="6505" y="9079"/>
                  <a:pt x="6390" y="9815"/>
                </a:cubicBezTo>
                <a:cubicBezTo>
                  <a:pt x="6314" y="10295"/>
                  <a:pt x="6352" y="11018"/>
                  <a:pt x="6953" y="11747"/>
                </a:cubicBezTo>
                <a:cubicBezTo>
                  <a:pt x="7018" y="11826"/>
                  <a:pt x="7024" y="11964"/>
                  <a:pt x="6953" y="12043"/>
                </a:cubicBezTo>
                <a:cubicBezTo>
                  <a:pt x="6920" y="12076"/>
                  <a:pt x="6882" y="12088"/>
                  <a:pt x="6844" y="12088"/>
                </a:cubicBezTo>
                <a:cubicBezTo>
                  <a:pt x="6800" y="12088"/>
                  <a:pt x="6762" y="12068"/>
                  <a:pt x="6729" y="12028"/>
                </a:cubicBezTo>
                <a:cubicBezTo>
                  <a:pt x="6178" y="11365"/>
                  <a:pt x="5949" y="10558"/>
                  <a:pt x="6074" y="9743"/>
                </a:cubicBezTo>
                <a:cubicBezTo>
                  <a:pt x="6102" y="9572"/>
                  <a:pt x="6139" y="9408"/>
                  <a:pt x="6194" y="9250"/>
                </a:cubicBezTo>
                <a:cubicBezTo>
                  <a:pt x="6248" y="9093"/>
                  <a:pt x="6238" y="8908"/>
                  <a:pt x="6156" y="8764"/>
                </a:cubicBezTo>
                <a:cubicBezTo>
                  <a:pt x="6145" y="8744"/>
                  <a:pt x="6139" y="8738"/>
                  <a:pt x="6139" y="8731"/>
                </a:cubicBezTo>
                <a:cubicBezTo>
                  <a:pt x="5932" y="8324"/>
                  <a:pt x="4863" y="6766"/>
                  <a:pt x="2718" y="7056"/>
                </a:cubicBezTo>
                <a:cubicBezTo>
                  <a:pt x="2620" y="7069"/>
                  <a:pt x="2527" y="6971"/>
                  <a:pt x="2538" y="6846"/>
                </a:cubicBezTo>
                <a:cubicBezTo>
                  <a:pt x="2543" y="6748"/>
                  <a:pt x="2609" y="6674"/>
                  <a:pt x="2691" y="6668"/>
                </a:cubicBezTo>
                <a:cubicBezTo>
                  <a:pt x="4650" y="6411"/>
                  <a:pt x="5904" y="7628"/>
                  <a:pt x="6390" y="8429"/>
                </a:cubicBezTo>
                <a:cubicBezTo>
                  <a:pt x="6445" y="8521"/>
                  <a:pt x="6560" y="8527"/>
                  <a:pt x="6625" y="8441"/>
                </a:cubicBezTo>
                <a:cubicBezTo>
                  <a:pt x="6849" y="8146"/>
                  <a:pt x="7122" y="7904"/>
                  <a:pt x="7439" y="7739"/>
                </a:cubicBezTo>
                <a:cubicBezTo>
                  <a:pt x="8039" y="7424"/>
                  <a:pt x="8928" y="7463"/>
                  <a:pt x="9654" y="7838"/>
                </a:cubicBezTo>
                <a:cubicBezTo>
                  <a:pt x="9916" y="7969"/>
                  <a:pt x="10134" y="8140"/>
                  <a:pt x="10314" y="8337"/>
                </a:cubicBezTo>
                <a:cubicBezTo>
                  <a:pt x="10330" y="8297"/>
                  <a:pt x="10347" y="8251"/>
                  <a:pt x="10363" y="8211"/>
                </a:cubicBezTo>
                <a:cubicBezTo>
                  <a:pt x="10511" y="7929"/>
                  <a:pt x="10599" y="7561"/>
                  <a:pt x="10599" y="7160"/>
                </a:cubicBezTo>
                <a:cubicBezTo>
                  <a:pt x="10599" y="6714"/>
                  <a:pt x="10489" y="6312"/>
                  <a:pt x="10309" y="6017"/>
                </a:cubicBezTo>
                <a:cubicBezTo>
                  <a:pt x="10303" y="6010"/>
                  <a:pt x="10304" y="6005"/>
                  <a:pt x="10299" y="5998"/>
                </a:cubicBezTo>
                <a:cubicBezTo>
                  <a:pt x="10206" y="5841"/>
                  <a:pt x="10041" y="5760"/>
                  <a:pt x="9883" y="5820"/>
                </a:cubicBezTo>
                <a:cubicBezTo>
                  <a:pt x="9675" y="5898"/>
                  <a:pt x="9462" y="5932"/>
                  <a:pt x="9255" y="5932"/>
                </a:cubicBezTo>
                <a:cubicBezTo>
                  <a:pt x="8949" y="5932"/>
                  <a:pt x="8660" y="5861"/>
                  <a:pt x="8436" y="5762"/>
                </a:cubicBezTo>
                <a:cubicBezTo>
                  <a:pt x="8360" y="5729"/>
                  <a:pt x="8311" y="5637"/>
                  <a:pt x="8327" y="5538"/>
                </a:cubicBezTo>
                <a:cubicBezTo>
                  <a:pt x="8344" y="5413"/>
                  <a:pt x="8453" y="5347"/>
                  <a:pt x="8546" y="5386"/>
                </a:cubicBezTo>
                <a:cubicBezTo>
                  <a:pt x="8960" y="5577"/>
                  <a:pt x="9589" y="5624"/>
                  <a:pt x="10053" y="5302"/>
                </a:cubicBezTo>
                <a:cubicBezTo>
                  <a:pt x="10086" y="5276"/>
                  <a:pt x="10118" y="5248"/>
                  <a:pt x="10150" y="5222"/>
                </a:cubicBezTo>
                <a:cubicBezTo>
                  <a:pt x="10259" y="5124"/>
                  <a:pt x="10347" y="4999"/>
                  <a:pt x="10413" y="4855"/>
                </a:cubicBezTo>
                <a:cubicBezTo>
                  <a:pt x="10522" y="4592"/>
                  <a:pt x="10592" y="4270"/>
                  <a:pt x="10592" y="3929"/>
                </a:cubicBezTo>
                <a:lnTo>
                  <a:pt x="10592" y="3922"/>
                </a:lnTo>
                <a:cubicBezTo>
                  <a:pt x="10592" y="3647"/>
                  <a:pt x="10511" y="3369"/>
                  <a:pt x="10363" y="3159"/>
                </a:cubicBezTo>
                <a:cubicBezTo>
                  <a:pt x="9840" y="2397"/>
                  <a:pt x="9190" y="2095"/>
                  <a:pt x="8426" y="2259"/>
                </a:cubicBezTo>
                <a:cubicBezTo>
                  <a:pt x="8344" y="2279"/>
                  <a:pt x="8262" y="2232"/>
                  <a:pt x="8235" y="2140"/>
                </a:cubicBezTo>
                <a:cubicBezTo>
                  <a:pt x="8197" y="2022"/>
                  <a:pt x="8258" y="1898"/>
                  <a:pt x="8361" y="1871"/>
                </a:cubicBezTo>
                <a:cubicBezTo>
                  <a:pt x="9087" y="1714"/>
                  <a:pt x="9736" y="1924"/>
                  <a:pt x="10282" y="2489"/>
                </a:cubicBezTo>
                <a:cubicBezTo>
                  <a:pt x="10353" y="2568"/>
                  <a:pt x="10468" y="2523"/>
                  <a:pt x="10490" y="2411"/>
                </a:cubicBezTo>
                <a:cubicBezTo>
                  <a:pt x="10506" y="2306"/>
                  <a:pt x="10522" y="2160"/>
                  <a:pt x="10517" y="1970"/>
                </a:cubicBezTo>
                <a:cubicBezTo>
                  <a:pt x="10495" y="886"/>
                  <a:pt x="10195" y="118"/>
                  <a:pt x="8885" y="13"/>
                </a:cubicBezTo>
                <a:cubicBezTo>
                  <a:pt x="8685" y="-3"/>
                  <a:pt x="8490" y="-4"/>
                  <a:pt x="8302" y="9"/>
                </a:cubicBezTo>
                <a:close/>
                <a:moveTo>
                  <a:pt x="13298" y="9"/>
                </a:moveTo>
                <a:cubicBezTo>
                  <a:pt x="13110" y="-4"/>
                  <a:pt x="12915" y="-3"/>
                  <a:pt x="12715" y="13"/>
                </a:cubicBezTo>
                <a:cubicBezTo>
                  <a:pt x="11405" y="118"/>
                  <a:pt x="11105" y="886"/>
                  <a:pt x="11083" y="1970"/>
                </a:cubicBezTo>
                <a:cubicBezTo>
                  <a:pt x="11078" y="2160"/>
                  <a:pt x="11094" y="2306"/>
                  <a:pt x="11110" y="2411"/>
                </a:cubicBezTo>
                <a:cubicBezTo>
                  <a:pt x="11132" y="2523"/>
                  <a:pt x="11247" y="2568"/>
                  <a:pt x="11318" y="2489"/>
                </a:cubicBezTo>
                <a:cubicBezTo>
                  <a:pt x="11864" y="1924"/>
                  <a:pt x="12513" y="1714"/>
                  <a:pt x="13239" y="1871"/>
                </a:cubicBezTo>
                <a:cubicBezTo>
                  <a:pt x="13342" y="1898"/>
                  <a:pt x="13403" y="2022"/>
                  <a:pt x="13365" y="2140"/>
                </a:cubicBezTo>
                <a:cubicBezTo>
                  <a:pt x="13338" y="2232"/>
                  <a:pt x="13256" y="2279"/>
                  <a:pt x="13174" y="2259"/>
                </a:cubicBezTo>
                <a:cubicBezTo>
                  <a:pt x="12410" y="2095"/>
                  <a:pt x="11760" y="2397"/>
                  <a:pt x="11237" y="3159"/>
                </a:cubicBezTo>
                <a:cubicBezTo>
                  <a:pt x="11089" y="3369"/>
                  <a:pt x="11008" y="3647"/>
                  <a:pt x="11008" y="3922"/>
                </a:cubicBezTo>
                <a:lnTo>
                  <a:pt x="11008" y="3929"/>
                </a:lnTo>
                <a:cubicBezTo>
                  <a:pt x="11008" y="4270"/>
                  <a:pt x="11078" y="4592"/>
                  <a:pt x="11187" y="4855"/>
                </a:cubicBezTo>
                <a:cubicBezTo>
                  <a:pt x="11253" y="4999"/>
                  <a:pt x="11341" y="5124"/>
                  <a:pt x="11450" y="5222"/>
                </a:cubicBezTo>
                <a:cubicBezTo>
                  <a:pt x="11482" y="5248"/>
                  <a:pt x="11514" y="5276"/>
                  <a:pt x="11547" y="5302"/>
                </a:cubicBezTo>
                <a:cubicBezTo>
                  <a:pt x="12011" y="5624"/>
                  <a:pt x="12640" y="5577"/>
                  <a:pt x="13054" y="5386"/>
                </a:cubicBezTo>
                <a:cubicBezTo>
                  <a:pt x="13147" y="5347"/>
                  <a:pt x="13256" y="5413"/>
                  <a:pt x="13273" y="5538"/>
                </a:cubicBezTo>
                <a:cubicBezTo>
                  <a:pt x="13289" y="5637"/>
                  <a:pt x="13240" y="5729"/>
                  <a:pt x="13164" y="5762"/>
                </a:cubicBezTo>
                <a:cubicBezTo>
                  <a:pt x="12940" y="5861"/>
                  <a:pt x="12651" y="5932"/>
                  <a:pt x="12345" y="5932"/>
                </a:cubicBezTo>
                <a:cubicBezTo>
                  <a:pt x="12138" y="5932"/>
                  <a:pt x="11925" y="5898"/>
                  <a:pt x="11717" y="5820"/>
                </a:cubicBezTo>
                <a:cubicBezTo>
                  <a:pt x="11559" y="5760"/>
                  <a:pt x="11394" y="5841"/>
                  <a:pt x="11301" y="5998"/>
                </a:cubicBezTo>
                <a:cubicBezTo>
                  <a:pt x="11296" y="6005"/>
                  <a:pt x="11297" y="6010"/>
                  <a:pt x="11291" y="6017"/>
                </a:cubicBezTo>
                <a:cubicBezTo>
                  <a:pt x="11111" y="6312"/>
                  <a:pt x="11001" y="6714"/>
                  <a:pt x="11001" y="7160"/>
                </a:cubicBezTo>
                <a:cubicBezTo>
                  <a:pt x="11001" y="7561"/>
                  <a:pt x="11089" y="7929"/>
                  <a:pt x="11237" y="8211"/>
                </a:cubicBezTo>
                <a:cubicBezTo>
                  <a:pt x="11253" y="8251"/>
                  <a:pt x="11270" y="8297"/>
                  <a:pt x="11286" y="8337"/>
                </a:cubicBezTo>
                <a:cubicBezTo>
                  <a:pt x="11466" y="8140"/>
                  <a:pt x="11684" y="7969"/>
                  <a:pt x="11946" y="7838"/>
                </a:cubicBezTo>
                <a:cubicBezTo>
                  <a:pt x="12672" y="7463"/>
                  <a:pt x="13561" y="7424"/>
                  <a:pt x="14161" y="7739"/>
                </a:cubicBezTo>
                <a:cubicBezTo>
                  <a:pt x="14478" y="7904"/>
                  <a:pt x="14751" y="8146"/>
                  <a:pt x="14975" y="8441"/>
                </a:cubicBezTo>
                <a:cubicBezTo>
                  <a:pt x="15040" y="8527"/>
                  <a:pt x="15155" y="8521"/>
                  <a:pt x="15210" y="8429"/>
                </a:cubicBezTo>
                <a:cubicBezTo>
                  <a:pt x="15696" y="7628"/>
                  <a:pt x="16950" y="6411"/>
                  <a:pt x="18909" y="6668"/>
                </a:cubicBezTo>
                <a:cubicBezTo>
                  <a:pt x="18991" y="6674"/>
                  <a:pt x="19057" y="6748"/>
                  <a:pt x="19062" y="6846"/>
                </a:cubicBezTo>
                <a:cubicBezTo>
                  <a:pt x="19073" y="6971"/>
                  <a:pt x="18980" y="7069"/>
                  <a:pt x="18882" y="7056"/>
                </a:cubicBezTo>
                <a:cubicBezTo>
                  <a:pt x="16737" y="6766"/>
                  <a:pt x="15668" y="8324"/>
                  <a:pt x="15461" y="8731"/>
                </a:cubicBezTo>
                <a:cubicBezTo>
                  <a:pt x="15461" y="8738"/>
                  <a:pt x="15455" y="8744"/>
                  <a:pt x="15444" y="8764"/>
                </a:cubicBezTo>
                <a:cubicBezTo>
                  <a:pt x="15362" y="8908"/>
                  <a:pt x="15352" y="9093"/>
                  <a:pt x="15406" y="9250"/>
                </a:cubicBezTo>
                <a:cubicBezTo>
                  <a:pt x="15461" y="9408"/>
                  <a:pt x="15498" y="9572"/>
                  <a:pt x="15526" y="9743"/>
                </a:cubicBezTo>
                <a:cubicBezTo>
                  <a:pt x="15651" y="10558"/>
                  <a:pt x="15422" y="11365"/>
                  <a:pt x="14871" y="12028"/>
                </a:cubicBezTo>
                <a:cubicBezTo>
                  <a:pt x="14838" y="12068"/>
                  <a:pt x="14800" y="12088"/>
                  <a:pt x="14756" y="12088"/>
                </a:cubicBezTo>
                <a:cubicBezTo>
                  <a:pt x="14718" y="12088"/>
                  <a:pt x="14680" y="12076"/>
                  <a:pt x="14647" y="12043"/>
                </a:cubicBezTo>
                <a:cubicBezTo>
                  <a:pt x="14576" y="11964"/>
                  <a:pt x="14582" y="11826"/>
                  <a:pt x="14647" y="11747"/>
                </a:cubicBezTo>
                <a:cubicBezTo>
                  <a:pt x="15248" y="11018"/>
                  <a:pt x="15286" y="10295"/>
                  <a:pt x="15210" y="9815"/>
                </a:cubicBezTo>
                <a:cubicBezTo>
                  <a:pt x="15095" y="9079"/>
                  <a:pt x="14648" y="8423"/>
                  <a:pt x="14042" y="8101"/>
                </a:cubicBezTo>
                <a:cubicBezTo>
                  <a:pt x="13518" y="7825"/>
                  <a:pt x="12732" y="7864"/>
                  <a:pt x="12082" y="8199"/>
                </a:cubicBezTo>
                <a:cubicBezTo>
                  <a:pt x="11733" y="8383"/>
                  <a:pt x="11465" y="8627"/>
                  <a:pt x="11301" y="8916"/>
                </a:cubicBezTo>
                <a:cubicBezTo>
                  <a:pt x="11285" y="8968"/>
                  <a:pt x="11264" y="9013"/>
                  <a:pt x="11242" y="9059"/>
                </a:cubicBezTo>
                <a:cubicBezTo>
                  <a:pt x="11214" y="9105"/>
                  <a:pt x="11199" y="9151"/>
                  <a:pt x="11177" y="9197"/>
                </a:cubicBezTo>
                <a:cubicBezTo>
                  <a:pt x="11177" y="9204"/>
                  <a:pt x="11177" y="9203"/>
                  <a:pt x="11177" y="9203"/>
                </a:cubicBezTo>
                <a:cubicBezTo>
                  <a:pt x="11171" y="9216"/>
                  <a:pt x="11165" y="9231"/>
                  <a:pt x="11160" y="9244"/>
                </a:cubicBezTo>
                <a:cubicBezTo>
                  <a:pt x="11062" y="9500"/>
                  <a:pt x="11001" y="9795"/>
                  <a:pt x="11001" y="10117"/>
                </a:cubicBezTo>
                <a:cubicBezTo>
                  <a:pt x="11001" y="10564"/>
                  <a:pt x="11117" y="10971"/>
                  <a:pt x="11291" y="11260"/>
                </a:cubicBezTo>
                <a:cubicBezTo>
                  <a:pt x="11346" y="11359"/>
                  <a:pt x="11461" y="11358"/>
                  <a:pt x="11526" y="11273"/>
                </a:cubicBezTo>
                <a:cubicBezTo>
                  <a:pt x="11865" y="10806"/>
                  <a:pt x="12311" y="10472"/>
                  <a:pt x="12879" y="10269"/>
                </a:cubicBezTo>
                <a:cubicBezTo>
                  <a:pt x="12972" y="10236"/>
                  <a:pt x="13065" y="10301"/>
                  <a:pt x="13087" y="10412"/>
                </a:cubicBezTo>
                <a:cubicBezTo>
                  <a:pt x="13109" y="10511"/>
                  <a:pt x="13053" y="10616"/>
                  <a:pt x="12966" y="10649"/>
                </a:cubicBezTo>
                <a:cubicBezTo>
                  <a:pt x="11760" y="11095"/>
                  <a:pt x="11154" y="12161"/>
                  <a:pt x="11083" y="13981"/>
                </a:cubicBezTo>
                <a:cubicBezTo>
                  <a:pt x="11094" y="14020"/>
                  <a:pt x="11111" y="14067"/>
                  <a:pt x="11122" y="14106"/>
                </a:cubicBezTo>
                <a:cubicBezTo>
                  <a:pt x="11308" y="13876"/>
                  <a:pt x="11548" y="13691"/>
                  <a:pt x="11837" y="13560"/>
                </a:cubicBezTo>
                <a:cubicBezTo>
                  <a:pt x="12868" y="13093"/>
                  <a:pt x="14277" y="13376"/>
                  <a:pt x="15133" y="13895"/>
                </a:cubicBezTo>
                <a:cubicBezTo>
                  <a:pt x="15619" y="14190"/>
                  <a:pt x="16007" y="14618"/>
                  <a:pt x="16247" y="14934"/>
                </a:cubicBezTo>
                <a:cubicBezTo>
                  <a:pt x="16329" y="15039"/>
                  <a:pt x="16465" y="15044"/>
                  <a:pt x="16557" y="14946"/>
                </a:cubicBezTo>
                <a:cubicBezTo>
                  <a:pt x="17387" y="14026"/>
                  <a:pt x="18827" y="13738"/>
                  <a:pt x="19728" y="14402"/>
                </a:cubicBezTo>
                <a:cubicBezTo>
                  <a:pt x="19809" y="14461"/>
                  <a:pt x="19832" y="14591"/>
                  <a:pt x="19777" y="14683"/>
                </a:cubicBezTo>
                <a:cubicBezTo>
                  <a:pt x="19728" y="14768"/>
                  <a:pt x="19630" y="14789"/>
                  <a:pt x="19554" y="14736"/>
                </a:cubicBezTo>
                <a:cubicBezTo>
                  <a:pt x="18680" y="14106"/>
                  <a:pt x="17158" y="14527"/>
                  <a:pt x="16530" y="15584"/>
                </a:cubicBezTo>
                <a:lnTo>
                  <a:pt x="16503" y="15630"/>
                </a:lnTo>
                <a:cubicBezTo>
                  <a:pt x="16448" y="15722"/>
                  <a:pt x="16339" y="15715"/>
                  <a:pt x="16290" y="15630"/>
                </a:cubicBezTo>
                <a:lnTo>
                  <a:pt x="16262" y="15584"/>
                </a:lnTo>
                <a:cubicBezTo>
                  <a:pt x="16257" y="15578"/>
                  <a:pt x="15754" y="14722"/>
                  <a:pt x="14985" y="14256"/>
                </a:cubicBezTo>
                <a:cubicBezTo>
                  <a:pt x="14210" y="13783"/>
                  <a:pt x="12884" y="13515"/>
                  <a:pt x="11951" y="13942"/>
                </a:cubicBezTo>
                <a:cubicBezTo>
                  <a:pt x="11520" y="14139"/>
                  <a:pt x="11226" y="14453"/>
                  <a:pt x="11073" y="14886"/>
                </a:cubicBezTo>
                <a:cubicBezTo>
                  <a:pt x="11029" y="15051"/>
                  <a:pt x="11001" y="15228"/>
                  <a:pt x="11001" y="15412"/>
                </a:cubicBezTo>
                <a:cubicBezTo>
                  <a:pt x="11001" y="16305"/>
                  <a:pt x="11591" y="17036"/>
                  <a:pt x="12311" y="17030"/>
                </a:cubicBezTo>
                <a:cubicBezTo>
                  <a:pt x="12949" y="17023"/>
                  <a:pt x="13648" y="16471"/>
                  <a:pt x="13834" y="16280"/>
                </a:cubicBezTo>
                <a:cubicBezTo>
                  <a:pt x="13910" y="16208"/>
                  <a:pt x="14025" y="16228"/>
                  <a:pt x="14079" y="16340"/>
                </a:cubicBezTo>
                <a:cubicBezTo>
                  <a:pt x="14123" y="16425"/>
                  <a:pt x="14097" y="16535"/>
                  <a:pt x="14037" y="16595"/>
                </a:cubicBezTo>
                <a:cubicBezTo>
                  <a:pt x="13939" y="16686"/>
                  <a:pt x="13834" y="16772"/>
                  <a:pt x="13720" y="16851"/>
                </a:cubicBezTo>
                <a:cubicBezTo>
                  <a:pt x="13654" y="16897"/>
                  <a:pt x="13643" y="17002"/>
                  <a:pt x="13692" y="17054"/>
                </a:cubicBezTo>
                <a:cubicBezTo>
                  <a:pt x="14527" y="18046"/>
                  <a:pt x="15701" y="18664"/>
                  <a:pt x="16994" y="18664"/>
                </a:cubicBezTo>
                <a:cubicBezTo>
                  <a:pt x="19537" y="18664"/>
                  <a:pt x="21600" y="16287"/>
                  <a:pt x="21600" y="13351"/>
                </a:cubicBezTo>
                <a:cubicBezTo>
                  <a:pt x="21600" y="12621"/>
                  <a:pt x="21474" y="11930"/>
                  <a:pt x="21245" y="11299"/>
                </a:cubicBezTo>
                <a:cubicBezTo>
                  <a:pt x="20994" y="10616"/>
                  <a:pt x="20487" y="10110"/>
                  <a:pt x="19881" y="9985"/>
                </a:cubicBezTo>
                <a:cubicBezTo>
                  <a:pt x="19854" y="9979"/>
                  <a:pt x="19826" y="9980"/>
                  <a:pt x="19799" y="9973"/>
                </a:cubicBezTo>
                <a:cubicBezTo>
                  <a:pt x="19128" y="9868"/>
                  <a:pt x="18478" y="10202"/>
                  <a:pt x="18145" y="10550"/>
                </a:cubicBezTo>
                <a:cubicBezTo>
                  <a:pt x="18063" y="10635"/>
                  <a:pt x="18031" y="10774"/>
                  <a:pt x="18058" y="10899"/>
                </a:cubicBezTo>
                <a:cubicBezTo>
                  <a:pt x="18080" y="11004"/>
                  <a:pt x="18097" y="11102"/>
                  <a:pt x="18107" y="11207"/>
                </a:cubicBezTo>
                <a:cubicBezTo>
                  <a:pt x="18162" y="11765"/>
                  <a:pt x="18069" y="12239"/>
                  <a:pt x="17845" y="12542"/>
                </a:cubicBezTo>
                <a:cubicBezTo>
                  <a:pt x="17812" y="12588"/>
                  <a:pt x="17769" y="12607"/>
                  <a:pt x="17725" y="12607"/>
                </a:cubicBezTo>
                <a:cubicBezTo>
                  <a:pt x="17676" y="12607"/>
                  <a:pt x="17632" y="12588"/>
                  <a:pt x="17599" y="12542"/>
                </a:cubicBezTo>
                <a:cubicBezTo>
                  <a:pt x="17545" y="12463"/>
                  <a:pt x="17557" y="12351"/>
                  <a:pt x="17611" y="12273"/>
                </a:cubicBezTo>
                <a:cubicBezTo>
                  <a:pt x="17764" y="12056"/>
                  <a:pt x="17824" y="11687"/>
                  <a:pt x="17780" y="11260"/>
                </a:cubicBezTo>
                <a:cubicBezTo>
                  <a:pt x="17715" y="10617"/>
                  <a:pt x="17430" y="10006"/>
                  <a:pt x="17059" y="9704"/>
                </a:cubicBezTo>
                <a:cubicBezTo>
                  <a:pt x="16977" y="9638"/>
                  <a:pt x="16962" y="9492"/>
                  <a:pt x="17038" y="9400"/>
                </a:cubicBezTo>
                <a:cubicBezTo>
                  <a:pt x="17093" y="9328"/>
                  <a:pt x="17184" y="9329"/>
                  <a:pt x="17250" y="9382"/>
                </a:cubicBezTo>
                <a:cubicBezTo>
                  <a:pt x="17452" y="9553"/>
                  <a:pt x="17633" y="9789"/>
                  <a:pt x="17775" y="10072"/>
                </a:cubicBezTo>
                <a:cubicBezTo>
                  <a:pt x="17835" y="10190"/>
                  <a:pt x="17965" y="10222"/>
                  <a:pt x="18058" y="10144"/>
                </a:cubicBezTo>
                <a:cubicBezTo>
                  <a:pt x="18200" y="10019"/>
                  <a:pt x="18369" y="9907"/>
                  <a:pt x="18549" y="9815"/>
                </a:cubicBezTo>
                <a:cubicBezTo>
                  <a:pt x="18844" y="9664"/>
                  <a:pt x="19308" y="9500"/>
                  <a:pt x="19849" y="9585"/>
                </a:cubicBezTo>
                <a:cubicBezTo>
                  <a:pt x="20116" y="9624"/>
                  <a:pt x="20421" y="9729"/>
                  <a:pt x="20732" y="9953"/>
                </a:cubicBezTo>
                <a:cubicBezTo>
                  <a:pt x="20852" y="10038"/>
                  <a:pt x="21005" y="9978"/>
                  <a:pt x="21059" y="9827"/>
                </a:cubicBezTo>
                <a:cubicBezTo>
                  <a:pt x="21114" y="9670"/>
                  <a:pt x="21157" y="9492"/>
                  <a:pt x="21174" y="9302"/>
                </a:cubicBezTo>
                <a:cubicBezTo>
                  <a:pt x="21321" y="8480"/>
                  <a:pt x="21005" y="6917"/>
                  <a:pt x="20268" y="5524"/>
                </a:cubicBezTo>
                <a:cubicBezTo>
                  <a:pt x="19237" y="3724"/>
                  <a:pt x="18097" y="3160"/>
                  <a:pt x="17562" y="3015"/>
                </a:cubicBezTo>
                <a:cubicBezTo>
                  <a:pt x="17425" y="2982"/>
                  <a:pt x="17299" y="3101"/>
                  <a:pt x="17294" y="3272"/>
                </a:cubicBezTo>
                <a:cubicBezTo>
                  <a:pt x="17294" y="3403"/>
                  <a:pt x="17277" y="3534"/>
                  <a:pt x="17250" y="3666"/>
                </a:cubicBezTo>
                <a:cubicBezTo>
                  <a:pt x="17157" y="4139"/>
                  <a:pt x="16928" y="4559"/>
                  <a:pt x="16622" y="4822"/>
                </a:cubicBezTo>
                <a:cubicBezTo>
                  <a:pt x="16529" y="4907"/>
                  <a:pt x="16486" y="5046"/>
                  <a:pt x="16513" y="5177"/>
                </a:cubicBezTo>
                <a:cubicBezTo>
                  <a:pt x="16557" y="5387"/>
                  <a:pt x="16563" y="5590"/>
                  <a:pt x="16525" y="5774"/>
                </a:cubicBezTo>
                <a:cubicBezTo>
                  <a:pt x="16509" y="5866"/>
                  <a:pt x="16443" y="5926"/>
                  <a:pt x="16366" y="5926"/>
                </a:cubicBezTo>
                <a:cubicBezTo>
                  <a:pt x="16344" y="5926"/>
                  <a:pt x="16328" y="5919"/>
                  <a:pt x="16307" y="5912"/>
                </a:cubicBezTo>
                <a:cubicBezTo>
                  <a:pt x="16225" y="5873"/>
                  <a:pt x="16191" y="5768"/>
                  <a:pt x="16208" y="5670"/>
                </a:cubicBezTo>
                <a:cubicBezTo>
                  <a:pt x="16257" y="5387"/>
                  <a:pt x="16169" y="5033"/>
                  <a:pt x="15962" y="4678"/>
                </a:cubicBezTo>
                <a:cubicBezTo>
                  <a:pt x="15651" y="4146"/>
                  <a:pt x="15166" y="3770"/>
                  <a:pt x="14719" y="3711"/>
                </a:cubicBezTo>
                <a:cubicBezTo>
                  <a:pt x="14615" y="3704"/>
                  <a:pt x="14548" y="3587"/>
                  <a:pt x="14576" y="3463"/>
                </a:cubicBezTo>
                <a:cubicBezTo>
                  <a:pt x="14597" y="3371"/>
                  <a:pt x="14675" y="3310"/>
                  <a:pt x="14756" y="3323"/>
                </a:cubicBezTo>
                <a:cubicBezTo>
                  <a:pt x="15291" y="3389"/>
                  <a:pt x="15870" y="3830"/>
                  <a:pt x="16230" y="4448"/>
                </a:cubicBezTo>
                <a:cubicBezTo>
                  <a:pt x="16274" y="4527"/>
                  <a:pt x="16372" y="4546"/>
                  <a:pt x="16438" y="4487"/>
                </a:cubicBezTo>
                <a:cubicBezTo>
                  <a:pt x="16673" y="4283"/>
                  <a:pt x="16853" y="3948"/>
                  <a:pt x="16929" y="3567"/>
                </a:cubicBezTo>
                <a:cubicBezTo>
                  <a:pt x="16995" y="3232"/>
                  <a:pt x="16973" y="2877"/>
                  <a:pt x="16874" y="2528"/>
                </a:cubicBezTo>
                <a:cubicBezTo>
                  <a:pt x="16771" y="2167"/>
                  <a:pt x="16579" y="1852"/>
                  <a:pt x="16344" y="1602"/>
                </a:cubicBezTo>
                <a:cubicBezTo>
                  <a:pt x="15657" y="867"/>
                  <a:pt x="14618" y="101"/>
                  <a:pt x="13298" y="9"/>
                </a:cubicBezTo>
                <a:close/>
                <a:moveTo>
                  <a:pt x="10805" y="16504"/>
                </a:moveTo>
                <a:cubicBezTo>
                  <a:pt x="10505" y="17122"/>
                  <a:pt x="9959" y="17535"/>
                  <a:pt x="9337" y="17535"/>
                </a:cubicBezTo>
                <a:cubicBezTo>
                  <a:pt x="9119" y="17535"/>
                  <a:pt x="8901" y="17481"/>
                  <a:pt x="8704" y="17383"/>
                </a:cubicBezTo>
                <a:cubicBezTo>
                  <a:pt x="8524" y="17298"/>
                  <a:pt x="8317" y="17338"/>
                  <a:pt x="8181" y="17496"/>
                </a:cubicBezTo>
                <a:cubicBezTo>
                  <a:pt x="7247" y="18560"/>
                  <a:pt x="5976" y="19177"/>
                  <a:pt x="4656" y="19177"/>
                </a:cubicBezTo>
                <a:cubicBezTo>
                  <a:pt x="4355" y="19177"/>
                  <a:pt x="4060" y="19144"/>
                  <a:pt x="3771" y="19085"/>
                </a:cubicBezTo>
                <a:cubicBezTo>
                  <a:pt x="4518" y="20590"/>
                  <a:pt x="5883" y="21596"/>
                  <a:pt x="7444" y="21596"/>
                </a:cubicBezTo>
                <a:cubicBezTo>
                  <a:pt x="8644" y="21596"/>
                  <a:pt x="9693" y="20997"/>
                  <a:pt x="10467" y="20031"/>
                </a:cubicBezTo>
                <a:cubicBezTo>
                  <a:pt x="10560" y="19913"/>
                  <a:pt x="10685" y="19855"/>
                  <a:pt x="10810" y="19855"/>
                </a:cubicBezTo>
                <a:cubicBezTo>
                  <a:pt x="10936" y="19855"/>
                  <a:pt x="11062" y="19913"/>
                  <a:pt x="11155" y="20031"/>
                </a:cubicBezTo>
                <a:cubicBezTo>
                  <a:pt x="11930" y="20997"/>
                  <a:pt x="12978" y="21596"/>
                  <a:pt x="14178" y="21596"/>
                </a:cubicBezTo>
                <a:cubicBezTo>
                  <a:pt x="15739" y="21596"/>
                  <a:pt x="17102" y="20590"/>
                  <a:pt x="17850" y="19085"/>
                </a:cubicBezTo>
                <a:cubicBezTo>
                  <a:pt x="17566" y="19144"/>
                  <a:pt x="17272" y="19177"/>
                  <a:pt x="16967" y="19177"/>
                </a:cubicBezTo>
                <a:cubicBezTo>
                  <a:pt x="15630" y="19177"/>
                  <a:pt x="14357" y="18560"/>
                  <a:pt x="13430" y="17496"/>
                </a:cubicBezTo>
                <a:cubicBezTo>
                  <a:pt x="13288" y="17332"/>
                  <a:pt x="13086" y="17291"/>
                  <a:pt x="12906" y="17383"/>
                </a:cubicBezTo>
                <a:cubicBezTo>
                  <a:pt x="12704" y="17481"/>
                  <a:pt x="12492" y="17535"/>
                  <a:pt x="12273" y="17535"/>
                </a:cubicBezTo>
                <a:cubicBezTo>
                  <a:pt x="11651" y="17535"/>
                  <a:pt x="11105" y="17122"/>
                  <a:pt x="10805" y="16504"/>
                </a:cubicBezTo>
                <a:close/>
              </a:path>
            </a:pathLst>
          </a:custGeom>
          <a:solidFill>
            <a:schemeClr val="accent3">
              <a:lumOff val="44000"/>
            </a:schemeClr>
          </a:solidFill>
          <a:ln>
            <a:solidFill>
              <a:schemeClr val="accent1"/>
            </a:solidFill>
          </a:ln>
        </p:spPr>
        <p:txBody>
          <a:bodyPr lIns="45719" rIns="45719"/>
          <a:lstStyle/>
          <a:p>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9FDEF5-15DC-9381-53AF-397F4BF54B3D}"/>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033B570-72B6-C6C8-077B-E8A5B136C645}"/>
              </a:ext>
            </a:extLst>
          </p:cNvPr>
          <p:cNvSpPr>
            <a:spLocks noGrp="1"/>
          </p:cNvSpPr>
          <p:nvPr>
            <p:ph type="title"/>
          </p:nvPr>
        </p:nvSpPr>
        <p:spPr/>
        <p:txBody>
          <a:bodyPr>
            <a:normAutofit fontScale="90000"/>
          </a:bodyPr>
          <a:lstStyle/>
          <a:p>
            <a:pPr defTabSz="422307">
              <a:defRPr sz="2256"/>
            </a:pPr>
            <a:r>
              <a:rPr lang="de-DE" sz="3200" dirty="0"/>
              <a:t>Störungen der Top-Down-Wahrnehmung:</a:t>
            </a:r>
            <a:br>
              <a:rPr lang="de-DE" dirty="0"/>
            </a:br>
            <a:r>
              <a:rPr lang="de-DE" dirty="0"/>
              <a:t>Adaption im Cerebellum</a:t>
            </a:r>
            <a:endParaRPr lang="en-US" dirty="0"/>
          </a:p>
        </p:txBody>
      </p:sp>
      <p:sp>
        <p:nvSpPr>
          <p:cNvPr id="4" name="Text Placeholder 3">
            <a:extLst>
              <a:ext uri="{FF2B5EF4-FFF2-40B4-BE49-F238E27FC236}">
                <a16:creationId xmlns:a16="http://schemas.microsoft.com/office/drawing/2014/main" id="{3E386413-759E-E6EF-2973-F5E7586859F2}"/>
              </a:ext>
            </a:extLst>
          </p:cNvPr>
          <p:cNvSpPr>
            <a:spLocks noGrp="1"/>
          </p:cNvSpPr>
          <p:nvPr>
            <p:ph type="body" idx="10"/>
          </p:nvPr>
        </p:nvSpPr>
        <p:spPr/>
        <p:txBody>
          <a:bodyPr/>
          <a:lstStyle/>
          <a:p>
            <a:r>
              <a:rPr lang="en-US" dirty="0"/>
              <a:t>Thach ea., </a:t>
            </a:r>
            <a:r>
              <a:rPr lang="en-US" i="1" dirty="0"/>
              <a:t>Annual review of neuroscience</a:t>
            </a:r>
            <a:r>
              <a:rPr lang="en-US" dirty="0"/>
              <a:t>, 1992</a:t>
            </a:r>
          </a:p>
        </p:txBody>
      </p:sp>
      <p:pic>
        <p:nvPicPr>
          <p:cNvPr id="6" name="Picture 5">
            <a:extLst>
              <a:ext uri="{FF2B5EF4-FFF2-40B4-BE49-F238E27FC236}">
                <a16:creationId xmlns:a16="http://schemas.microsoft.com/office/drawing/2014/main" id="{329018C2-E61B-E5C2-7847-CFA9966EDFAB}"/>
              </a:ext>
            </a:extLst>
          </p:cNvPr>
          <p:cNvPicPr>
            <a:picLocks noChangeAspect="1"/>
          </p:cNvPicPr>
          <p:nvPr/>
        </p:nvPicPr>
        <p:blipFill>
          <a:blip r:embed="rId2"/>
          <a:stretch>
            <a:fillRect/>
          </a:stretch>
        </p:blipFill>
        <p:spPr>
          <a:xfrm>
            <a:off x="378348" y="2421623"/>
            <a:ext cx="3787331" cy="2534503"/>
          </a:xfrm>
          <a:prstGeom prst="rect">
            <a:avLst/>
          </a:prstGeom>
        </p:spPr>
      </p:pic>
      <p:pic>
        <p:nvPicPr>
          <p:cNvPr id="8" name="Picture 7">
            <a:extLst>
              <a:ext uri="{FF2B5EF4-FFF2-40B4-BE49-F238E27FC236}">
                <a16:creationId xmlns:a16="http://schemas.microsoft.com/office/drawing/2014/main" id="{A3C497AD-C6B3-1313-0683-9E91EFF7344D}"/>
              </a:ext>
            </a:extLst>
          </p:cNvPr>
          <p:cNvPicPr>
            <a:picLocks noChangeAspect="1"/>
          </p:cNvPicPr>
          <p:nvPr/>
        </p:nvPicPr>
        <p:blipFill>
          <a:blip r:embed="rId3"/>
          <a:stretch>
            <a:fillRect/>
          </a:stretch>
        </p:blipFill>
        <p:spPr>
          <a:xfrm>
            <a:off x="4940426" y="1464859"/>
            <a:ext cx="3516276" cy="4448033"/>
          </a:xfrm>
          <a:prstGeom prst="rect">
            <a:avLst/>
          </a:prstGeom>
        </p:spPr>
      </p:pic>
    </p:spTree>
    <p:extLst>
      <p:ext uri="{BB962C8B-B14F-4D97-AF65-F5344CB8AC3E}">
        <p14:creationId xmlns:p14="http://schemas.microsoft.com/office/powerpoint/2010/main" val="347038068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Titel 1"/>
          <p:cNvSpPr txBox="1">
            <a:spLocks noGrp="1"/>
          </p:cNvSpPr>
          <p:nvPr>
            <p:ph type="title"/>
          </p:nvPr>
        </p:nvSpPr>
        <p:spPr>
          <a:prstGeom prst="rect">
            <a:avLst/>
          </a:prstGeom>
        </p:spPr>
        <p:txBody>
          <a:bodyPr/>
          <a:lstStyle/>
          <a:p>
            <a:pPr defTabSz="413321">
              <a:defRPr sz="2208"/>
            </a:pPr>
            <a:r>
              <a:t>Störungen der Bottom-Up-Wahrnehmung:</a:t>
            </a:r>
          </a:p>
          <a:p>
            <a:pPr defTabSz="413321">
              <a:defRPr sz="1840"/>
            </a:pPr>
            <a:r>
              <a:t>Die Pinocchio-Illusion</a:t>
            </a:r>
          </a:p>
        </p:txBody>
      </p:sp>
      <p:pic>
        <p:nvPicPr>
          <p:cNvPr id="294" name="pinocchio.jpeg" descr="pinocchio.jpeg"/>
          <p:cNvPicPr>
            <a:picLocks noChangeAspect="1"/>
          </p:cNvPicPr>
          <p:nvPr/>
        </p:nvPicPr>
        <p:blipFill>
          <a:blip r:embed="rId3"/>
          <a:srcRect l="5253" r="10941"/>
          <a:stretch>
            <a:fillRect/>
          </a:stretch>
        </p:blipFill>
        <p:spPr>
          <a:xfrm>
            <a:off x="4949588" y="527609"/>
            <a:ext cx="1678521" cy="1343535"/>
          </a:xfrm>
          <a:prstGeom prst="rect">
            <a:avLst/>
          </a:prstGeom>
          <a:ln w="12700">
            <a:miter lim="400000"/>
          </a:ln>
        </p:spPr>
      </p:pic>
      <p:sp>
        <p:nvSpPr>
          <p:cNvPr id="295" name="vorübergehende Störung der Propriozeption…"/>
          <p:cNvSpPr txBox="1"/>
          <p:nvPr/>
        </p:nvSpPr>
        <p:spPr>
          <a:xfrm>
            <a:off x="5206755" y="1912719"/>
            <a:ext cx="3027168" cy="25853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endParaRPr dirty="0">
              <a:latin typeface="+mn-lt"/>
            </a:endParaRPr>
          </a:p>
          <a:p>
            <a:pPr marL="226787" indent="-226787">
              <a:buSzPct val="100000"/>
              <a:buChar char="-"/>
            </a:pPr>
            <a:endParaRPr dirty="0">
              <a:latin typeface="+mn-lt"/>
            </a:endParaRPr>
          </a:p>
          <a:p>
            <a:pPr marL="226787" indent="-226787">
              <a:buSzPct val="100000"/>
              <a:buChar char="-"/>
            </a:pPr>
            <a:r>
              <a:rPr dirty="0" err="1">
                <a:latin typeface="+mn-lt"/>
              </a:rPr>
              <a:t>vorübergehende</a:t>
            </a:r>
            <a:r>
              <a:rPr dirty="0">
                <a:latin typeface="+mn-lt"/>
              </a:rPr>
              <a:t> </a:t>
            </a:r>
            <a:r>
              <a:rPr dirty="0" err="1">
                <a:latin typeface="+mn-lt"/>
              </a:rPr>
              <a:t>Störung</a:t>
            </a:r>
            <a:r>
              <a:rPr dirty="0">
                <a:latin typeface="+mn-lt"/>
              </a:rPr>
              <a:t> der </a:t>
            </a:r>
            <a:r>
              <a:rPr dirty="0" err="1">
                <a:latin typeface="+mn-lt"/>
              </a:rPr>
              <a:t>Propriozeption</a:t>
            </a:r>
            <a:endParaRPr dirty="0">
              <a:latin typeface="+mn-lt"/>
            </a:endParaRPr>
          </a:p>
          <a:p>
            <a:pPr marL="226787" indent="-226787">
              <a:buSzPct val="100000"/>
              <a:buChar char="-"/>
            </a:pPr>
            <a:endParaRPr dirty="0">
              <a:latin typeface="+mn-lt"/>
            </a:endParaRPr>
          </a:p>
          <a:p>
            <a:pPr marL="226787" indent="-226787">
              <a:buSzPct val="100000"/>
              <a:buChar char="-"/>
            </a:pPr>
            <a:r>
              <a:rPr dirty="0">
                <a:latin typeface="+mn-lt"/>
              </a:rPr>
              <a:t>Vibration am </a:t>
            </a:r>
            <a:r>
              <a:rPr dirty="0" err="1">
                <a:latin typeface="+mn-lt"/>
              </a:rPr>
              <a:t>Trizeps</a:t>
            </a:r>
            <a:endParaRPr dirty="0">
              <a:latin typeface="+mn-lt"/>
            </a:endParaRPr>
          </a:p>
          <a:p>
            <a:pPr marL="226787" indent="-226787">
              <a:buSzPct val="100000"/>
              <a:buChar char="-"/>
            </a:pPr>
            <a:endParaRPr dirty="0">
              <a:latin typeface="+mn-lt"/>
            </a:endParaRPr>
          </a:p>
          <a:p>
            <a:pPr marL="226787" indent="-226787">
              <a:buSzPct val="100000"/>
              <a:buChar char="-"/>
            </a:pPr>
            <a:r>
              <a:rPr dirty="0">
                <a:latin typeface="+mn-lt"/>
              </a:rPr>
              <a:t>Illusion, </a:t>
            </a:r>
            <a:r>
              <a:rPr dirty="0" err="1">
                <a:latin typeface="+mn-lt"/>
              </a:rPr>
              <a:t>eigene</a:t>
            </a:r>
            <a:r>
              <a:rPr dirty="0">
                <a:latin typeface="+mn-lt"/>
              </a:rPr>
              <a:t> </a:t>
            </a:r>
            <a:r>
              <a:rPr dirty="0" err="1">
                <a:latin typeface="+mn-lt"/>
              </a:rPr>
              <a:t>Nase</a:t>
            </a:r>
            <a:r>
              <a:rPr dirty="0">
                <a:latin typeface="+mn-lt"/>
              </a:rPr>
              <a:t> sei bis </a:t>
            </a:r>
            <a:r>
              <a:rPr dirty="0" err="1">
                <a:latin typeface="+mn-lt"/>
              </a:rPr>
              <a:t>zu</a:t>
            </a:r>
            <a:r>
              <a:rPr dirty="0">
                <a:latin typeface="+mn-lt"/>
              </a:rPr>
              <a:t> 30 cm lang</a:t>
            </a:r>
          </a:p>
        </p:txBody>
      </p:sp>
      <p:pic>
        <p:nvPicPr>
          <p:cNvPr id="2050" name="Picture 2">
            <a:extLst>
              <a:ext uri="{FF2B5EF4-FFF2-40B4-BE49-F238E27FC236}">
                <a16:creationId xmlns:a16="http://schemas.microsoft.com/office/drawing/2014/main" id="{8D5F5317-0CC1-D27A-6146-9C7693A91D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121" b="51670"/>
          <a:stretch/>
        </p:blipFill>
        <p:spPr bwMode="auto">
          <a:xfrm>
            <a:off x="707769" y="1826951"/>
            <a:ext cx="3191745" cy="322184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a:extLst>
              <a:ext uri="{FF2B5EF4-FFF2-40B4-BE49-F238E27FC236}">
                <a16:creationId xmlns:a16="http://schemas.microsoft.com/office/drawing/2014/main" id="{F727EF6E-B0AA-6FD8-5F50-4E81D15006F2}"/>
              </a:ext>
            </a:extLst>
          </p:cNvPr>
          <p:cNvSpPr txBox="1">
            <a:spLocks/>
          </p:cNvSpPr>
          <p:nvPr/>
        </p:nvSpPr>
        <p:spPr>
          <a:xfrm>
            <a:off x="431005" y="6112042"/>
            <a:ext cx="7773989" cy="357020"/>
          </a:xfrm>
          <a:prstGeom prst="rect">
            <a:avLst/>
          </a:prstGeom>
        </p:spPr>
        <p:txBody>
          <a:bodyPr anchor="ctr">
            <a:noAutofit/>
          </a:bodyPr>
          <a:lstStyle>
            <a:lvl1pPr marL="342900" marR="0" indent="-342900" algn="ctr" defTabSz="449262" rtl="0" eaLnBrk="1" latinLnBrk="0" hangingPunct="1">
              <a:lnSpc>
                <a:spcPct val="100000"/>
              </a:lnSpc>
              <a:spcBef>
                <a:spcPts val="700"/>
              </a:spcBef>
              <a:spcAft>
                <a:spcPts val="0"/>
              </a:spcAft>
              <a:buClrTx/>
              <a:buSzTx/>
              <a:buFontTx/>
              <a:buNone/>
              <a:tabLst/>
              <a:defRPr sz="1050" b="0" i="0" u="none" strike="noStrike" cap="none" spc="0" baseline="0">
                <a:solidFill>
                  <a:schemeClr val="tx2"/>
                </a:solidFill>
                <a:uFillTx/>
                <a:latin typeface="Roboto Light" panose="02000000000000000000" pitchFamily="2" charset="0"/>
                <a:ea typeface="Roboto Light" panose="02000000000000000000" pitchFamily="2" charset="0"/>
                <a:cs typeface="D-DIN"/>
                <a:sym typeface="D-DIN"/>
              </a:defRPr>
            </a:lvl1pPr>
            <a:lvl2pPr marL="342900" marR="0" indent="114300" algn="l" defTabSz="449262" rtl="0" eaLnBrk="1" latinLnBrk="0" hangingPunct="1">
              <a:lnSpc>
                <a:spcPct val="100000"/>
              </a:lnSpc>
              <a:spcBef>
                <a:spcPts val="700"/>
              </a:spcBef>
              <a:spcAft>
                <a:spcPts val="0"/>
              </a:spcAft>
              <a:buClrTx/>
              <a:buSzTx/>
              <a:buFontTx/>
              <a:buNone/>
              <a:tabLst/>
              <a:defRPr sz="900" b="0" i="0" u="none" strike="noStrike" cap="none" spc="0" baseline="0">
                <a:solidFill>
                  <a:schemeClr val="tx2"/>
                </a:solidFill>
                <a:uFillTx/>
                <a:latin typeface="Roboto Light" panose="02000000000000000000" pitchFamily="2" charset="0"/>
                <a:ea typeface="Roboto Light" panose="02000000000000000000" pitchFamily="2" charset="0"/>
                <a:cs typeface="D-DIN"/>
                <a:sym typeface="D-DIN"/>
              </a:defRPr>
            </a:lvl2pPr>
            <a:lvl3pPr marL="342900" marR="0" indent="571500" algn="l" defTabSz="449262" rtl="0" eaLnBrk="1" latinLnBrk="0" hangingPunct="1">
              <a:lnSpc>
                <a:spcPct val="100000"/>
              </a:lnSpc>
              <a:spcBef>
                <a:spcPts val="700"/>
              </a:spcBef>
              <a:spcAft>
                <a:spcPts val="0"/>
              </a:spcAft>
              <a:buClrTx/>
              <a:buSzTx/>
              <a:buFontTx/>
              <a:buNone/>
              <a:tabLst/>
              <a:defRPr sz="900" b="0" i="0" u="none" strike="noStrike" cap="none" spc="0" baseline="0">
                <a:solidFill>
                  <a:schemeClr val="tx2"/>
                </a:solidFill>
                <a:uFillTx/>
                <a:latin typeface="Roboto Light" panose="02000000000000000000" pitchFamily="2" charset="0"/>
                <a:ea typeface="Roboto Light" panose="02000000000000000000" pitchFamily="2" charset="0"/>
                <a:cs typeface="D-DIN"/>
                <a:sym typeface="D-DIN"/>
              </a:defRPr>
            </a:lvl3pPr>
            <a:lvl4pPr marL="342900" marR="0" indent="1028700" algn="l" defTabSz="449262" rtl="0" eaLnBrk="1" latinLnBrk="0" hangingPunct="1">
              <a:lnSpc>
                <a:spcPct val="100000"/>
              </a:lnSpc>
              <a:spcBef>
                <a:spcPts val="700"/>
              </a:spcBef>
              <a:spcAft>
                <a:spcPts val="0"/>
              </a:spcAft>
              <a:buClrTx/>
              <a:buSzTx/>
              <a:buFontTx/>
              <a:buNone/>
              <a:tabLst/>
              <a:defRPr sz="900" b="0" i="0" u="none" strike="noStrike" cap="none" spc="0" baseline="0">
                <a:solidFill>
                  <a:schemeClr val="tx2"/>
                </a:solidFill>
                <a:uFillTx/>
                <a:latin typeface="Roboto Light" panose="02000000000000000000" pitchFamily="2" charset="0"/>
                <a:ea typeface="Roboto Light" panose="02000000000000000000" pitchFamily="2" charset="0"/>
                <a:cs typeface="D-DIN"/>
                <a:sym typeface="D-DIN"/>
              </a:defRPr>
            </a:lvl4pPr>
            <a:lvl5pPr marL="342900" marR="0" indent="1485900" algn="l" defTabSz="449262" rtl="0" eaLnBrk="1" latinLnBrk="0" hangingPunct="1">
              <a:lnSpc>
                <a:spcPct val="100000"/>
              </a:lnSpc>
              <a:spcBef>
                <a:spcPts val="700"/>
              </a:spcBef>
              <a:spcAft>
                <a:spcPts val="0"/>
              </a:spcAft>
              <a:buClrTx/>
              <a:buSzTx/>
              <a:buFontTx/>
              <a:buNone/>
              <a:tabLst/>
              <a:defRPr sz="900" b="0" i="0" u="none" strike="noStrike" cap="none" spc="0" baseline="0">
                <a:solidFill>
                  <a:schemeClr val="tx2"/>
                </a:solidFill>
                <a:uFillTx/>
                <a:latin typeface="Roboto Light" panose="02000000000000000000" pitchFamily="2" charset="0"/>
                <a:ea typeface="Roboto Light" panose="02000000000000000000" pitchFamily="2" charset="0"/>
                <a:cs typeface="D-DIN"/>
                <a:sym typeface="D-DIN"/>
              </a:defRPr>
            </a:lvl5pPr>
            <a:lvl6pPr marL="342900" marR="0" indent="19431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6pPr>
            <a:lvl7pPr marL="342900" marR="0" indent="2400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7pPr>
            <a:lvl8pPr marL="342900" marR="0" indent="2857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8pPr>
            <a:lvl9pPr marL="342900" marR="0" indent="3314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9pPr>
          </a:lstStyle>
          <a:p>
            <a:r>
              <a:rPr lang="en-US" dirty="0" err="1"/>
              <a:t>Kilteni</a:t>
            </a:r>
            <a:r>
              <a:rPr lang="en-US" dirty="0"/>
              <a:t> ea., </a:t>
            </a:r>
            <a:r>
              <a:rPr lang="en-US" i="1" dirty="0"/>
              <a:t>Frontiers of Human Neuroscience</a:t>
            </a:r>
            <a:r>
              <a:rPr lang="en-US" dirty="0"/>
              <a:t>, 2015</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Titel 1"/>
          <p:cNvSpPr txBox="1">
            <a:spLocks noGrp="1"/>
          </p:cNvSpPr>
          <p:nvPr>
            <p:ph type="title"/>
          </p:nvPr>
        </p:nvSpPr>
        <p:spPr>
          <a:prstGeom prst="rect">
            <a:avLst/>
          </a:prstGeom>
        </p:spPr>
        <p:txBody>
          <a:bodyPr/>
          <a:lstStyle/>
          <a:p>
            <a:pPr defTabSz="413321">
              <a:defRPr sz="2208"/>
            </a:pPr>
            <a:r>
              <a:t>Störungen der Bottom-Up-Wahrnehmung:</a:t>
            </a:r>
          </a:p>
          <a:p>
            <a:pPr defTabSz="413321">
              <a:defRPr sz="1840"/>
            </a:pPr>
            <a:r>
              <a:t>Die Pinocchio-Illusion</a:t>
            </a:r>
          </a:p>
        </p:txBody>
      </p:sp>
      <p:pic>
        <p:nvPicPr>
          <p:cNvPr id="306" name="Bildschirmfoto 2021-12-05 um 15.59.04.png" descr="Bildschirmfoto 2021-12-05 um 15.59.04.png"/>
          <p:cNvPicPr>
            <a:picLocks noChangeAspect="1"/>
          </p:cNvPicPr>
          <p:nvPr/>
        </p:nvPicPr>
        <p:blipFill>
          <a:blip r:embed="rId3"/>
          <a:srcRect t="9183"/>
          <a:stretch>
            <a:fillRect/>
          </a:stretch>
        </p:blipFill>
        <p:spPr>
          <a:xfrm>
            <a:off x="325336" y="2329440"/>
            <a:ext cx="4469509" cy="2616537"/>
          </a:xfrm>
          <a:prstGeom prst="rect">
            <a:avLst/>
          </a:prstGeom>
          <a:ln w="12700">
            <a:miter lim="400000"/>
          </a:ln>
        </p:spPr>
      </p:pic>
      <p:pic>
        <p:nvPicPr>
          <p:cNvPr id="307" name="Bildschirmfoto 2021-12-05 um 16.50.15.png" descr="Bildschirmfoto 2021-12-05 um 16.50.15.png"/>
          <p:cNvPicPr>
            <a:picLocks noChangeAspect="1"/>
          </p:cNvPicPr>
          <p:nvPr/>
        </p:nvPicPr>
        <p:blipFill>
          <a:blip r:embed="rId4"/>
          <a:srcRect l="8531" t="336" r="5564"/>
          <a:stretch>
            <a:fillRect/>
          </a:stretch>
        </p:blipFill>
        <p:spPr>
          <a:xfrm>
            <a:off x="5063679" y="2323723"/>
            <a:ext cx="3107220" cy="2647167"/>
          </a:xfrm>
          <a:prstGeom prst="rect">
            <a:avLst/>
          </a:prstGeom>
          <a:ln w="12700">
            <a:miter lim="400000"/>
          </a:ln>
        </p:spPr>
      </p:pic>
      <p:sp>
        <p:nvSpPr>
          <p:cNvPr id="308" name="Rechteck"/>
          <p:cNvSpPr/>
          <p:nvPr/>
        </p:nvSpPr>
        <p:spPr>
          <a:xfrm>
            <a:off x="6905549" y="2322096"/>
            <a:ext cx="1264857" cy="144570"/>
          </a:xfrm>
          <a:prstGeom prst="rect">
            <a:avLst/>
          </a:prstGeom>
          <a:solidFill>
            <a:srgbClr val="B2ADAE"/>
          </a:solidFill>
          <a:ln w="12700">
            <a:miter lim="400000"/>
          </a:ln>
        </p:spPr>
        <p:txBody>
          <a:bodyPr lIns="45719" rIns="45719"/>
          <a:lstStyle/>
          <a:p>
            <a:endParaRPr/>
          </a:p>
        </p:txBody>
      </p:sp>
      <p:sp>
        <p:nvSpPr>
          <p:cNvPr id="309" name="Brown, o.D."/>
          <p:cNvSpPr txBox="1"/>
          <p:nvPr/>
        </p:nvSpPr>
        <p:spPr>
          <a:xfrm>
            <a:off x="5067634" y="4961142"/>
            <a:ext cx="767604" cy="2269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A7A7A7"/>
                </a:solidFill>
              </a:defRPr>
            </a:lvl1pPr>
          </a:lstStyle>
          <a:p>
            <a:r>
              <a:t>Brown, o.D.</a:t>
            </a:r>
          </a:p>
        </p:txBody>
      </p:sp>
      <p:sp>
        <p:nvSpPr>
          <p:cNvPr id="310" name="Abbildung 5.…"/>
          <p:cNvSpPr txBox="1"/>
          <p:nvPr/>
        </p:nvSpPr>
        <p:spPr>
          <a:xfrm>
            <a:off x="5063679" y="1628274"/>
            <a:ext cx="2962406" cy="646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000" b="1">
                <a:solidFill>
                  <a:srgbClr val="A7A7A7"/>
                </a:solidFill>
              </a:defRPr>
            </a:pPr>
            <a:r>
              <a:rPr dirty="0" err="1"/>
              <a:t>Abbildung</a:t>
            </a:r>
            <a:r>
              <a:rPr dirty="0"/>
              <a:t> 5. </a:t>
            </a:r>
          </a:p>
          <a:p>
            <a:pPr>
              <a:defRPr sz="1000" i="1">
                <a:solidFill>
                  <a:srgbClr val="A7A7A7"/>
                </a:solidFill>
              </a:defRPr>
            </a:pPr>
            <a:r>
              <a:rPr dirty="0" err="1"/>
              <a:t>Überkreuzter</a:t>
            </a:r>
            <a:r>
              <a:rPr dirty="0"/>
              <a:t> Mittel- und </a:t>
            </a:r>
            <a:r>
              <a:rPr dirty="0" err="1"/>
              <a:t>Ringfinger</a:t>
            </a:r>
            <a:r>
              <a:rPr dirty="0"/>
              <a:t> für die 2-Nasen-Illusion (</a:t>
            </a:r>
            <a:r>
              <a:rPr dirty="0" err="1"/>
              <a:t>oder</a:t>
            </a:r>
            <a:r>
              <a:rPr dirty="0"/>
              <a:t> Westside-</a:t>
            </a:r>
            <a:r>
              <a:rPr dirty="0" err="1"/>
              <a:t>Gangzeichen</a:t>
            </a:r>
            <a:r>
              <a:rPr dirty="0"/>
              <a:t>, je </a:t>
            </a:r>
            <a:r>
              <a:rPr dirty="0" err="1"/>
              <a:t>nachdem</a:t>
            </a:r>
            <a:r>
              <a:rPr dirty="0"/>
              <a:t>).</a:t>
            </a:r>
          </a:p>
        </p:txBody>
      </p:sp>
      <p:sp>
        <p:nvSpPr>
          <p:cNvPr id="311" name="Abbildung 4.…"/>
          <p:cNvSpPr txBox="1"/>
          <p:nvPr/>
        </p:nvSpPr>
        <p:spPr>
          <a:xfrm>
            <a:off x="317570" y="1696272"/>
            <a:ext cx="2962406" cy="3666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000" b="1">
                <a:solidFill>
                  <a:srgbClr val="A7A7A7"/>
                </a:solidFill>
              </a:defRPr>
            </a:pPr>
            <a:r>
              <a:t>Abbildung 4. </a:t>
            </a:r>
          </a:p>
          <a:p>
            <a:pPr>
              <a:defRPr sz="1000" i="1">
                <a:solidFill>
                  <a:srgbClr val="A7A7A7"/>
                </a:solidFill>
              </a:defRPr>
            </a:pPr>
            <a:r>
              <a:t>Alternative für Pinocchio-Illusion</a:t>
            </a:r>
          </a:p>
        </p:txBody>
      </p:sp>
      <p:sp>
        <p:nvSpPr>
          <p:cNvPr id="312" name="Riesen, 2016"/>
          <p:cNvSpPr txBox="1"/>
          <p:nvPr/>
        </p:nvSpPr>
        <p:spPr>
          <a:xfrm>
            <a:off x="318089" y="4977312"/>
            <a:ext cx="852560" cy="2269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000">
                <a:solidFill>
                  <a:srgbClr val="A7A7A7"/>
                </a:solidFill>
              </a:defRPr>
            </a:lvl1pPr>
          </a:lstStyle>
          <a:p>
            <a:r>
              <a:t>Riesen, 2016</a:t>
            </a:r>
          </a:p>
        </p:txBody>
      </p:sp>
    </p:spTree>
  </p:cSld>
  <p:clrMapOvr>
    <a:masterClrMapping/>
  </p:clrMapOvr>
  <p:transition spd="med"/>
</p:sld>
</file>

<file path=ppt/theme/theme1.xml><?xml version="1.0" encoding="utf-8"?>
<a:theme xmlns:a="http://schemas.openxmlformats.org/drawingml/2006/main" name="neurofun_seminar">
  <a:themeElements>
    <a:clrScheme name="Office-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Custom 9">
      <a:majorFont>
        <a:latin typeface="Franklin Gothic Book"/>
        <a:ea typeface="Times New Roman"/>
        <a:cs typeface="Times New Roman"/>
      </a:majorFont>
      <a:minorFont>
        <a:latin typeface="Segoe UI"/>
        <a:ea typeface="Helvetica"/>
        <a:cs typeface="Helvetica"/>
      </a:minorFont>
    </a:fontScheme>
    <a:fmtScheme name="Office-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12700">
          <a:miter lim="400000"/>
        </a:ln>
        <a:extLst>
          <a:ext uri="{C572A759-6A51-4108-AA02-DFA0A04FC94B}">
            <ma14:wrappingTextBoxFlag xmlns=""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val="1"/>
          </a:ext>
        </a:extLst>
      </a:spPr>
      <a:bodyPr lIns="45719" rIns="45719">
        <a:spAutoFit/>
      </a:bodyPr>
      <a:lstStyle>
        <a:defPPr algn="l">
          <a:defRPr dirty="0" err="1">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neurofun_seminar" id="{7C5FDB2F-81B1-4DDC-B20D-B1B2F5D3A739}" vid="{36F7126D-9B3E-4E1E-A87A-44AAF1664698}"/>
    </a:ext>
  </a:extLst>
</a:theme>
</file>

<file path=ppt/theme/theme2.xml><?xml version="1.0" encoding="utf-8"?>
<a:theme xmlns:a="http://schemas.openxmlformats.org/drawingml/2006/main" name="Office-Design">
  <a:themeElements>
    <a:clrScheme name="Office-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Office-Design">
      <a:majorFont>
        <a:latin typeface="Times New Roman"/>
        <a:ea typeface="Times New Roman"/>
        <a:cs typeface="Times New Roman"/>
      </a:majorFont>
      <a:minorFont>
        <a:latin typeface="Helvetica"/>
        <a:ea typeface="Helvetica"/>
        <a:cs typeface="Helvetica"/>
      </a:minorFont>
    </a:fontScheme>
    <a:fmtScheme name="Office-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neurofun_seminar</Template>
  <TotalTime>0</TotalTime>
  <Words>1667</Words>
  <Application>Microsoft Office PowerPoint</Application>
  <PresentationFormat>Custom</PresentationFormat>
  <Paragraphs>147</Paragraphs>
  <Slides>19</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D-DIN</vt:lpstr>
      <vt:lpstr>Franklin Gothic Medium Cond</vt:lpstr>
      <vt:lpstr>Helvetica Neue</vt:lpstr>
      <vt:lpstr>Helvetica Neue Medium</vt:lpstr>
      <vt:lpstr>Roboto Light</vt:lpstr>
      <vt:lpstr>Segoe UI</vt:lpstr>
      <vt:lpstr>Times New Roman</vt:lpstr>
      <vt:lpstr>neurofun_seminar</vt:lpstr>
      <vt:lpstr>PowerPoint Presentation</vt:lpstr>
      <vt:lpstr>Inhalt</vt:lpstr>
      <vt:lpstr>Evaluation</vt:lpstr>
      <vt:lpstr>Mechanosensoren Rezeptive Felder und Reizantworten</vt:lpstr>
      <vt:lpstr>Organisation des somatosensorischen Kortex</vt:lpstr>
      <vt:lpstr>Bottom-up und Top-down</vt:lpstr>
      <vt:lpstr>Störungen der Top-Down-Wahrnehmung: Adaption im Cerebellum</vt:lpstr>
      <vt:lpstr>Störungen der Bottom-Up-Wahrnehmung: Die Pinocchio-Illusion</vt:lpstr>
      <vt:lpstr>Störungen der Bottom-Up-Wahrnehmung: Die Pinocchio-Illusion</vt:lpstr>
      <vt:lpstr>fMRT Grundlagen</vt:lpstr>
      <vt:lpstr>Physikalische Grundlagen</vt:lpstr>
      <vt:lpstr>Gruppenarbeit</vt:lpstr>
      <vt:lpstr>Aufgabe 1</vt:lpstr>
      <vt:lpstr>Aufgabe 1</vt:lpstr>
      <vt:lpstr>Aufgabe 2</vt:lpstr>
      <vt:lpstr>Aufgabe 2</vt:lpstr>
      <vt:lpstr>Nächste Woche</vt:lpstr>
      <vt:lpstr>Literatur</vt:lpstr>
      <vt:lpstr>Abbildungen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Julius Welzel</cp:lastModifiedBy>
  <cp:revision>3</cp:revision>
  <dcterms:modified xsi:type="dcterms:W3CDTF">2022-05-24T07:32:05Z</dcterms:modified>
</cp:coreProperties>
</file>